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drawings/drawing2.xml" ContentType="application/vnd.openxmlformats-officedocument.drawingml.chartshapes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Override2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686" r:id="rId2"/>
    <p:sldMasterId id="2147484129" r:id="rId3"/>
    <p:sldMasterId id="2147484141" r:id="rId4"/>
  </p:sldMasterIdLst>
  <p:notesMasterIdLst>
    <p:notesMasterId r:id="rId49"/>
  </p:notesMasterIdLst>
  <p:sldIdLst>
    <p:sldId id="415" r:id="rId5"/>
    <p:sldId id="417" r:id="rId6"/>
    <p:sldId id="331" r:id="rId7"/>
    <p:sldId id="369" r:id="rId8"/>
    <p:sldId id="370" r:id="rId9"/>
    <p:sldId id="385" r:id="rId10"/>
    <p:sldId id="389" r:id="rId11"/>
    <p:sldId id="371" r:id="rId12"/>
    <p:sldId id="372" r:id="rId13"/>
    <p:sldId id="393" r:id="rId14"/>
    <p:sldId id="394" r:id="rId15"/>
    <p:sldId id="400" r:id="rId16"/>
    <p:sldId id="402" r:id="rId17"/>
    <p:sldId id="404" r:id="rId18"/>
    <p:sldId id="405" r:id="rId19"/>
    <p:sldId id="401" r:id="rId20"/>
    <p:sldId id="412" r:id="rId21"/>
    <p:sldId id="413" r:id="rId22"/>
    <p:sldId id="414" r:id="rId23"/>
    <p:sldId id="395" r:id="rId24"/>
    <p:sldId id="396" r:id="rId25"/>
    <p:sldId id="397" r:id="rId26"/>
    <p:sldId id="398" r:id="rId27"/>
    <p:sldId id="399" r:id="rId28"/>
    <p:sldId id="406" r:id="rId29"/>
    <p:sldId id="368" r:id="rId30"/>
    <p:sldId id="330" r:id="rId31"/>
    <p:sldId id="353" r:id="rId32"/>
    <p:sldId id="365" r:id="rId33"/>
    <p:sldId id="362" r:id="rId34"/>
    <p:sldId id="352" r:id="rId35"/>
    <p:sldId id="364" r:id="rId36"/>
    <p:sldId id="356" r:id="rId37"/>
    <p:sldId id="354" r:id="rId38"/>
    <p:sldId id="355" r:id="rId39"/>
    <p:sldId id="367" r:id="rId40"/>
    <p:sldId id="357" r:id="rId41"/>
    <p:sldId id="421" r:id="rId42"/>
    <p:sldId id="419" r:id="rId43"/>
    <p:sldId id="420" r:id="rId44"/>
    <p:sldId id="358" r:id="rId45"/>
    <p:sldId id="403" r:id="rId46"/>
    <p:sldId id="407" r:id="rId47"/>
    <p:sldId id="408" r:id="rId48"/>
  </p:sldIdLst>
  <p:sldSz cx="9144000" cy="6858000" type="screen4x3"/>
  <p:notesSz cx="6858000" cy="9144000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925F"/>
    <a:srgbClr val="800000"/>
    <a:srgbClr val="FF5050"/>
    <a:srgbClr val="FFFF99"/>
    <a:srgbClr val="003399"/>
    <a:srgbClr val="FF3300"/>
    <a:srgbClr val="FFFF66"/>
    <a:srgbClr val="FFCC00"/>
    <a:srgbClr val="00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718" autoAdjust="0"/>
  </p:normalViewPr>
  <p:slideViewPr>
    <p:cSldViewPr>
      <p:cViewPr>
        <p:scale>
          <a:sx n="75" d="100"/>
          <a:sy n="75" d="100"/>
        </p:scale>
        <p:origin x="-7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6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9.xml"/><Relationship Id="rId1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Mappe1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Mappe1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Mappe1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0765324061970076E-2"/>
          <c:y val="3.724120043854208E-2"/>
          <c:w val="0.88964912563745102"/>
          <c:h val="0.8447362422788357"/>
        </c:manualLayout>
      </c:layout>
      <c:lineChart>
        <c:grouping val="standard"/>
        <c:ser>
          <c:idx val="0"/>
          <c:order val="0"/>
          <c:tx>
            <c:strRef>
              <c:f>Tabelle2!$A$2</c:f>
              <c:strCache>
                <c:ptCount val="1"/>
                <c:pt idx="0">
                  <c:v>DP (20cmH2O)</c:v>
                </c:pt>
              </c:strCache>
            </c:strRef>
          </c:tx>
          <c:marker>
            <c:symbol val="none"/>
          </c:marker>
          <c:val>
            <c:numRef>
              <c:f>Tabelle2!$B$2:$K$2</c:f>
              <c:numCache>
                <c:formatCode>0.0</c:formatCode>
                <c:ptCount val="10"/>
                <c:pt idx="0">
                  <c:v>-14.5</c:v>
                </c:pt>
                <c:pt idx="1">
                  <c:v>-14.5</c:v>
                </c:pt>
                <c:pt idx="2">
                  <c:v>-14.5</c:v>
                </c:pt>
                <c:pt idx="3">
                  <c:v>-14.5</c:v>
                </c:pt>
                <c:pt idx="4">
                  <c:v>-14.5</c:v>
                </c:pt>
                <c:pt idx="5">
                  <c:v>25</c:v>
                </c:pt>
                <c:pt idx="6">
                  <c:v>25</c:v>
                </c:pt>
                <c:pt idx="7">
                  <c:v>25</c:v>
                </c:pt>
                <c:pt idx="8">
                  <c:v>25</c:v>
                </c:pt>
                <c:pt idx="9">
                  <c:v>25</c:v>
                </c:pt>
              </c:numCache>
            </c:numRef>
          </c:val>
        </c:ser>
        <c:marker val="1"/>
        <c:axId val="74156288"/>
        <c:axId val="75792384"/>
      </c:lineChart>
      <c:catAx>
        <c:axId val="74156288"/>
        <c:scaling>
          <c:orientation val="minMax"/>
        </c:scaling>
        <c:delete val="1"/>
        <c:axPos val="b"/>
        <c:majorTickMark val="none"/>
        <c:tickLblPos val="none"/>
        <c:crossAx val="75792384"/>
        <c:crosses val="autoZero"/>
        <c:auto val="1"/>
        <c:lblAlgn val="ctr"/>
        <c:lblOffset val="100"/>
      </c:catAx>
      <c:valAx>
        <c:axId val="75792384"/>
        <c:scaling>
          <c:orientation val="minMax"/>
          <c:max val="30"/>
          <c:min val="-4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resulting ICP</a:t>
                </a:r>
              </a:p>
            </c:rich>
          </c:tx>
          <c:layout/>
        </c:title>
        <c:numFmt formatCode="0.0" sourceLinked="1"/>
        <c:majorTickMark val="none"/>
        <c:tickLblPos val="low"/>
        <c:spPr>
          <a:ln w="9525">
            <a:noFill/>
          </a:ln>
        </c:spPr>
        <c:crossAx val="74156288"/>
        <c:crosses val="autoZero"/>
        <c:crossBetween val="between"/>
        <c:majorUnit val="10"/>
        <c:minorUnit val="2"/>
      </c:valAx>
      <c:spPr>
        <a:ln>
          <a:solidFill>
            <a:srgbClr val="000000"/>
          </a:solidFill>
        </a:ln>
      </c:spPr>
    </c:plotArea>
    <c:legend>
      <c:legendPos val="b"/>
      <c:layout/>
    </c:legend>
    <c:plotVisOnly val="1"/>
  </c:chart>
  <c:externalData r:id="rId2"/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ser>
          <c:idx val="0"/>
          <c:order val="0"/>
          <c:tx>
            <c:strRef>
              <c:f>Tabelle2!$A$2</c:f>
              <c:strCache>
                <c:ptCount val="1"/>
                <c:pt idx="0">
                  <c:v>DP (20cmH2O)</c:v>
                </c:pt>
              </c:strCache>
            </c:strRef>
          </c:tx>
          <c:marker>
            <c:symbol val="none"/>
          </c:marker>
          <c:val>
            <c:numRef>
              <c:f>Tabelle2!$B$2:$K$2</c:f>
              <c:numCache>
                <c:formatCode>0.0</c:formatCode>
                <c:ptCount val="10"/>
                <c:pt idx="0">
                  <c:v>-14.5</c:v>
                </c:pt>
                <c:pt idx="1">
                  <c:v>-14.5</c:v>
                </c:pt>
                <c:pt idx="2">
                  <c:v>-14.5</c:v>
                </c:pt>
                <c:pt idx="3">
                  <c:v>-14.5</c:v>
                </c:pt>
                <c:pt idx="4">
                  <c:v>-14.5</c:v>
                </c:pt>
                <c:pt idx="5">
                  <c:v>25</c:v>
                </c:pt>
                <c:pt idx="6">
                  <c:v>25</c:v>
                </c:pt>
                <c:pt idx="7">
                  <c:v>25</c:v>
                </c:pt>
                <c:pt idx="8">
                  <c:v>25</c:v>
                </c:pt>
                <c:pt idx="9">
                  <c:v>25</c:v>
                </c:pt>
              </c:numCache>
            </c:numRef>
          </c:val>
        </c:ser>
        <c:ser>
          <c:idx val="2"/>
          <c:order val="1"/>
          <c:tx>
            <c:strRef>
              <c:f>Tabelle2!$A$4</c:f>
              <c:strCache>
                <c:ptCount val="1"/>
                <c:pt idx="0">
                  <c:v>DP (5cmH2O)</c:v>
                </c:pt>
              </c:strCache>
            </c:strRef>
          </c:tx>
          <c:marker>
            <c:symbol val="none"/>
          </c:marker>
          <c:val>
            <c:numRef>
              <c:f>Tabelle2!$B$4:$K$4</c:f>
              <c:numCache>
                <c:formatCode>0.0</c:formatCode>
                <c:ptCount val="10"/>
                <c:pt idx="0">
                  <c:v>-30</c:v>
                </c:pt>
                <c:pt idx="1">
                  <c:v>-30</c:v>
                </c:pt>
                <c:pt idx="2">
                  <c:v>-30</c:v>
                </c:pt>
                <c:pt idx="3">
                  <c:v>-30</c:v>
                </c:pt>
                <c:pt idx="4">
                  <c:v>-30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</c:numCache>
            </c:numRef>
          </c:val>
        </c:ser>
        <c:marker val="1"/>
        <c:axId val="77043200"/>
        <c:axId val="77044736"/>
      </c:lineChart>
      <c:catAx>
        <c:axId val="77043200"/>
        <c:scaling>
          <c:orientation val="minMax"/>
        </c:scaling>
        <c:delete val="1"/>
        <c:axPos val="b"/>
        <c:majorTickMark val="none"/>
        <c:tickLblPos val="none"/>
        <c:crossAx val="77044736"/>
        <c:crosses val="autoZero"/>
        <c:auto val="1"/>
        <c:lblAlgn val="ctr"/>
        <c:lblOffset val="100"/>
      </c:catAx>
      <c:valAx>
        <c:axId val="7704473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resulting ICP</a:t>
                </a:r>
              </a:p>
            </c:rich>
          </c:tx>
          <c:layout/>
        </c:title>
        <c:numFmt formatCode="0.0" sourceLinked="1"/>
        <c:majorTickMark val="none"/>
        <c:tickLblPos val="low"/>
        <c:spPr>
          <a:ln w="9525">
            <a:noFill/>
          </a:ln>
        </c:spPr>
        <c:crossAx val="77043200"/>
        <c:crosses val="autoZero"/>
        <c:crossBetween val="between"/>
      </c:valAx>
      <c:spPr>
        <a:ln>
          <a:solidFill>
            <a:srgbClr val="000000"/>
          </a:solidFill>
        </a:ln>
      </c:spPr>
    </c:plotArea>
    <c:legend>
      <c:legendPos val="b"/>
      <c:layout/>
    </c:legend>
    <c:plotVisOnly val="1"/>
  </c:chart>
  <c:externalData r:id="rId2"/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ser>
          <c:idx val="0"/>
          <c:order val="0"/>
          <c:tx>
            <c:strRef>
              <c:f>Tabelle2!$A$2</c:f>
              <c:strCache>
                <c:ptCount val="1"/>
                <c:pt idx="0">
                  <c:v>DP (20cmH2O)</c:v>
                </c:pt>
              </c:strCache>
            </c:strRef>
          </c:tx>
          <c:marker>
            <c:symbol val="none"/>
          </c:marker>
          <c:val>
            <c:numRef>
              <c:f>Tabelle2!$B$2:$K$2</c:f>
              <c:numCache>
                <c:formatCode>0.0</c:formatCode>
                <c:ptCount val="10"/>
                <c:pt idx="0">
                  <c:v>-14.5</c:v>
                </c:pt>
                <c:pt idx="1">
                  <c:v>-14.5</c:v>
                </c:pt>
                <c:pt idx="2">
                  <c:v>-14.5</c:v>
                </c:pt>
                <c:pt idx="3">
                  <c:v>-14.5</c:v>
                </c:pt>
                <c:pt idx="4">
                  <c:v>-14.5</c:v>
                </c:pt>
                <c:pt idx="5">
                  <c:v>25</c:v>
                </c:pt>
                <c:pt idx="6">
                  <c:v>25</c:v>
                </c:pt>
                <c:pt idx="7">
                  <c:v>25</c:v>
                </c:pt>
                <c:pt idx="8">
                  <c:v>25</c:v>
                </c:pt>
                <c:pt idx="9">
                  <c:v>25</c:v>
                </c:pt>
              </c:numCache>
            </c:numRef>
          </c:val>
        </c:ser>
        <c:ser>
          <c:idx val="2"/>
          <c:order val="1"/>
          <c:tx>
            <c:strRef>
              <c:f>Tabelle2!$A$4</c:f>
              <c:strCache>
                <c:ptCount val="1"/>
                <c:pt idx="0">
                  <c:v>DP (5cmH2O)</c:v>
                </c:pt>
              </c:strCache>
            </c:strRef>
          </c:tx>
          <c:marker>
            <c:symbol val="none"/>
          </c:marker>
          <c:val>
            <c:numRef>
              <c:f>Tabelle2!$B$4:$K$4</c:f>
              <c:numCache>
                <c:formatCode>0.0</c:formatCode>
                <c:ptCount val="10"/>
                <c:pt idx="0">
                  <c:v>-30</c:v>
                </c:pt>
                <c:pt idx="1">
                  <c:v>-30</c:v>
                </c:pt>
                <c:pt idx="2">
                  <c:v>-30</c:v>
                </c:pt>
                <c:pt idx="3">
                  <c:v>-30</c:v>
                </c:pt>
                <c:pt idx="4">
                  <c:v>-30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</c:numCache>
            </c:numRef>
          </c:val>
        </c:ser>
        <c:marker val="1"/>
        <c:axId val="82200064"/>
        <c:axId val="82201600"/>
      </c:lineChart>
      <c:catAx>
        <c:axId val="82200064"/>
        <c:scaling>
          <c:orientation val="minMax"/>
        </c:scaling>
        <c:delete val="1"/>
        <c:axPos val="b"/>
        <c:majorTickMark val="none"/>
        <c:tickLblPos val="none"/>
        <c:crossAx val="82201600"/>
        <c:crosses val="autoZero"/>
        <c:auto val="1"/>
        <c:lblAlgn val="ctr"/>
        <c:lblOffset val="100"/>
      </c:catAx>
      <c:valAx>
        <c:axId val="8220160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resulting ICP</a:t>
                </a:r>
              </a:p>
            </c:rich>
          </c:tx>
          <c:layout/>
        </c:title>
        <c:numFmt formatCode="0.0" sourceLinked="1"/>
        <c:majorTickMark val="none"/>
        <c:tickLblPos val="low"/>
        <c:spPr>
          <a:ln w="9525">
            <a:noFill/>
          </a:ln>
        </c:spPr>
        <c:crossAx val="82200064"/>
        <c:crosses val="autoZero"/>
        <c:crossBetween val="between"/>
      </c:valAx>
      <c:spPr>
        <a:ln>
          <a:solidFill>
            <a:srgbClr val="000000"/>
          </a:solidFill>
        </a:ln>
      </c:spPr>
    </c:plotArea>
    <c:legend>
      <c:legendPos val="b"/>
      <c:layout/>
    </c:legend>
    <c:plotVisOnly val="1"/>
  </c:chart>
  <c:externalData r:id="rId2"/>
</c:chartSpace>
</file>

<file path=ppt/drawing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image" Target="../media/image51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0.09322</cdr:x>
      <cdr:y>0.28302</cdr:y>
    </cdr:from>
    <cdr:to>
      <cdr:x>0.99153</cdr:x>
      <cdr:y>0.47319</cdr:y>
    </cdr:to>
    <cdr:sp macro="" textlink="">
      <cdr:nvSpPr>
        <cdr:cNvPr id="2" name="Rechteck 1"/>
        <cdr:cNvSpPr/>
      </cdr:nvSpPr>
      <cdr:spPr bwMode="auto">
        <a:xfrm xmlns:a="http://schemas.openxmlformats.org/drawingml/2006/main" flipV="1">
          <a:off x="785815" y="1071566"/>
          <a:ext cx="7572470" cy="720018"/>
        </a:xfrm>
        <a:prstGeom xmlns:a="http://schemas.openxmlformats.org/drawingml/2006/main" prst="rect">
          <a:avLst/>
        </a:prstGeom>
        <a:solidFill xmlns:a="http://schemas.openxmlformats.org/drawingml/2006/main">
          <a:srgbClr val="32FF5B">
            <a:alpha val="10980"/>
          </a:srgbClr>
        </a:solidFill>
        <a:ln xmlns:a="http://schemas.openxmlformats.org/drawingml/2006/main" w="28575" cap="flat" cmpd="sng" algn="ctr">
          <a:noFill/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="horz" wrap="square" lIns="91440" tIns="45720" rIns="91440" bIns="45720" numCol="1" anchor="t" anchorCtr="0" compatLnSpc="1">
          <a:prstTxWarp prst="textNoShape">
            <a:avLst/>
          </a:prstTxWarp>
          <a:spAutoFit/>
        </a:bodyPr>
        <a:lstStyle xmlns:a="http://schemas.openxmlformats.org/drawingml/2006/main"/>
        <a:p xmlns:a="http://schemas.openxmlformats.org/drawingml/2006/main">
          <a:endParaRPr lang="de-DE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0.88136</cdr:x>
      <cdr:y>0.6249</cdr:y>
    </cdr:from>
    <cdr:to>
      <cdr:x>1</cdr:x>
      <cdr:y>0.99472</cdr:y>
    </cdr:to>
    <cdr:pic>
      <cdr:nvPicPr>
        <cdr:cNvPr id="6" name="Picture 3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/>
        <a:srcRect xmlns:a="http://schemas.openxmlformats.org/drawingml/2006/main" l="6903" t="19765" r="37575" b="2505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7821512" y="2366004"/>
          <a:ext cx="1000120" cy="1400171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</cdr:spPr>
    </cdr:pic>
  </cdr:relSizeAnchor>
  <cdr:relSizeAnchor xmlns:cdr="http://schemas.openxmlformats.org/drawingml/2006/chartDrawing">
    <cdr:from>
      <cdr:x>0.09322</cdr:x>
      <cdr:y>0.28302</cdr:y>
    </cdr:from>
    <cdr:to>
      <cdr:x>0.99153</cdr:x>
      <cdr:y>0.47319</cdr:y>
    </cdr:to>
    <cdr:sp macro="" textlink="">
      <cdr:nvSpPr>
        <cdr:cNvPr id="2" name="Rechteck 1"/>
        <cdr:cNvSpPr/>
      </cdr:nvSpPr>
      <cdr:spPr bwMode="auto">
        <a:xfrm xmlns:a="http://schemas.openxmlformats.org/drawingml/2006/main" flipV="1">
          <a:off x="785818" y="1071570"/>
          <a:ext cx="7572470" cy="720018"/>
        </a:xfrm>
        <a:prstGeom xmlns:a="http://schemas.openxmlformats.org/drawingml/2006/main" prst="rect">
          <a:avLst/>
        </a:prstGeom>
        <a:solidFill xmlns:a="http://schemas.openxmlformats.org/drawingml/2006/main">
          <a:srgbClr val="32FF5B">
            <a:alpha val="10980"/>
          </a:srgbClr>
        </a:solidFill>
        <a:ln xmlns:a="http://schemas.openxmlformats.org/drawingml/2006/main" w="28575" cap="flat" cmpd="sng" algn="ctr">
          <a:noFill/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="horz" wrap="square" lIns="91440" tIns="45720" rIns="91440" bIns="45720" numCol="1" anchor="t" anchorCtr="0" compatLnSpc="1">
          <a:prstTxWarp prst="textNoShape">
            <a:avLst/>
          </a:prstTxWarp>
          <a:spAutoFit/>
        </a:bodyPr>
        <a:lstStyle xmlns:a="http://schemas.openxmlformats.org/drawingml/2006/main"/>
        <a:p xmlns:a="http://schemas.openxmlformats.org/drawingml/2006/main">
          <a:endParaRPr lang="de-DE"/>
        </a:p>
      </cdr:txBody>
    </cdr:sp>
  </cdr:relSizeAnchor>
  <cdr:relSizeAnchor xmlns:cdr="http://schemas.openxmlformats.org/drawingml/2006/chartDrawing">
    <cdr:from>
      <cdr:x>0.27608</cdr:x>
      <cdr:y>0.77976</cdr:y>
    </cdr:from>
    <cdr:to>
      <cdr:x>1</cdr:x>
      <cdr:y>0.86105</cdr:y>
    </cdr:to>
    <cdr:sp macro="" textlink="">
      <cdr:nvSpPr>
        <cdr:cNvPr id="3" name="Rechteck 2"/>
        <cdr:cNvSpPr/>
      </cdr:nvSpPr>
      <cdr:spPr>
        <a:xfrm xmlns:a="http://schemas.openxmlformats.org/drawingml/2006/main">
          <a:off x="3528392" y="2952328"/>
          <a:ext cx="6102424" cy="3077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de-DE"/>
          </a:defPPr>
          <a:lvl1pPr algn="l" rtl="0" fontAlgn="base">
            <a:spcBef>
              <a:spcPct val="50000"/>
            </a:spcBef>
            <a:spcAft>
              <a:spcPct val="0"/>
            </a:spcAft>
            <a:defRPr sz="2800" kern="1200">
              <a:solidFill>
                <a:srgbClr val="000000"/>
              </a:solidFill>
              <a:latin typeface="Arial" charset="0"/>
            </a:defRPr>
          </a:lvl1pPr>
          <a:lvl2pPr marL="457200" algn="l" rtl="0" fontAlgn="base">
            <a:spcBef>
              <a:spcPct val="50000"/>
            </a:spcBef>
            <a:spcAft>
              <a:spcPct val="0"/>
            </a:spcAft>
            <a:defRPr sz="2800" kern="1200">
              <a:solidFill>
                <a:srgbClr val="000000"/>
              </a:solidFill>
              <a:latin typeface="Arial" charset="0"/>
            </a:defRPr>
          </a:lvl2pPr>
          <a:lvl3pPr marL="914400" algn="l" rtl="0" fontAlgn="base">
            <a:spcBef>
              <a:spcPct val="50000"/>
            </a:spcBef>
            <a:spcAft>
              <a:spcPct val="0"/>
            </a:spcAft>
            <a:defRPr sz="2800" kern="1200">
              <a:solidFill>
                <a:srgbClr val="000000"/>
              </a:solidFill>
              <a:latin typeface="Arial" charset="0"/>
            </a:defRPr>
          </a:lvl3pPr>
          <a:lvl4pPr marL="1371600" algn="l" rtl="0" fontAlgn="base">
            <a:spcBef>
              <a:spcPct val="50000"/>
            </a:spcBef>
            <a:spcAft>
              <a:spcPct val="0"/>
            </a:spcAft>
            <a:defRPr sz="2800" kern="1200">
              <a:solidFill>
                <a:srgbClr val="000000"/>
              </a:solidFill>
              <a:latin typeface="Arial" charset="0"/>
            </a:defRPr>
          </a:lvl4pPr>
          <a:lvl5pPr marL="1828800" algn="l" rtl="0" fontAlgn="base">
            <a:spcBef>
              <a:spcPct val="50000"/>
            </a:spcBef>
            <a:spcAft>
              <a:spcPct val="0"/>
            </a:spcAft>
            <a:defRPr sz="2800" kern="1200">
              <a:solidFill>
                <a:srgbClr val="000000"/>
              </a:solidFill>
              <a:latin typeface="Arial" charset="0"/>
            </a:defRPr>
          </a:lvl5pPr>
          <a:lvl6pPr marL="2286000" algn="l" defTabSz="914400" rtl="0" eaLnBrk="1" latinLnBrk="0" hangingPunct="1">
            <a:defRPr sz="2800" kern="1200">
              <a:solidFill>
                <a:srgbClr val="000000"/>
              </a:solidFill>
              <a:latin typeface="Arial" charset="0"/>
            </a:defRPr>
          </a:lvl6pPr>
          <a:lvl7pPr marL="2743200" algn="l" defTabSz="914400" rtl="0" eaLnBrk="1" latinLnBrk="0" hangingPunct="1">
            <a:defRPr sz="2800" kern="1200">
              <a:solidFill>
                <a:srgbClr val="000000"/>
              </a:solidFill>
              <a:latin typeface="Arial" charset="0"/>
            </a:defRPr>
          </a:lvl7pPr>
          <a:lvl8pPr marL="3200400" algn="l" defTabSz="914400" rtl="0" eaLnBrk="1" latinLnBrk="0" hangingPunct="1">
            <a:defRPr sz="2800" kern="1200">
              <a:solidFill>
                <a:srgbClr val="000000"/>
              </a:solidFill>
              <a:latin typeface="Arial" charset="0"/>
            </a:defRPr>
          </a:lvl8pPr>
          <a:lvl9pPr marL="3657600" algn="l" defTabSz="914400" rtl="0" eaLnBrk="1" latinLnBrk="0" hangingPunct="1">
            <a:defRPr sz="2800" kern="1200">
              <a:solidFill>
                <a:srgbClr val="000000"/>
              </a:solidFill>
              <a:latin typeface="Arial" charset="0"/>
            </a:defRPr>
          </a:lvl9pPr>
        </a:lstStyle>
        <a:p xmlns:a="http://schemas.openxmlformats.org/drawingml/2006/main">
          <a:r>
            <a:rPr lang="en-US" sz="1400" dirty="0" smtClean="0"/>
            <a:t>                      </a:t>
          </a:r>
          <a:r>
            <a:rPr lang="en-US" sz="1400" dirty="0" err="1" smtClean="0"/>
            <a:t>ICPvp</a:t>
          </a:r>
          <a:r>
            <a:rPr lang="en-US" sz="1400" dirty="0" smtClean="0"/>
            <a:t>   =  VOP -  HPD +  IAP</a:t>
          </a:r>
          <a:endParaRPr lang="en-US" sz="1400" dirty="0"/>
        </a:p>
      </cdr:txBody>
    </cdr:sp>
  </cdr:relSizeAnchor>
  <cdr:relSizeAnchor xmlns:cdr="http://schemas.openxmlformats.org/drawingml/2006/chartDrawing">
    <cdr:from>
      <cdr:x>0.78023</cdr:x>
      <cdr:y>0.37962</cdr:y>
    </cdr:from>
    <cdr:to>
      <cdr:x>1</cdr:x>
      <cdr:y>0.54524</cdr:y>
    </cdr:to>
    <cdr:pic>
      <cdr:nvPicPr>
        <cdr:cNvPr id="5" name="Picture 6" descr="Slide 01 D"/>
        <cdr:cNvPicPr preferRelativeResize="0">
          <a:picLocks xmlns:a="http://schemas.openxmlformats.org/drawingml/2006/main" noChangeArrowheads="1"/>
        </cdr:cNvPicPr>
      </cdr:nvPicPr>
      <cdr:blipFill>
        <a:blip xmlns:a="http://schemas.openxmlformats.org/drawingml/2006/main" xmlns:r="http://schemas.openxmlformats.org/officeDocument/2006/relationships" r:embed="rId2" cstate="print"/>
        <a:srcRect xmlns:a="http://schemas.openxmlformats.org/drawingml/2006/main" t="52354" b="35977"/>
        <a:stretch xmlns:a="http://schemas.openxmlformats.org/drawingml/2006/main">
          <a:fillRect/>
        </a:stretch>
      </cdr:blipFill>
      <cdr:spPr bwMode="auto">
        <a:xfrm xmlns:a="http://schemas.openxmlformats.org/drawingml/2006/main" rot="21379859">
          <a:off x="6577092" y="1437310"/>
          <a:ext cx="1852592" cy="627067"/>
        </a:xfrm>
        <a:prstGeom xmlns:a="http://schemas.openxmlformats.org/drawingml/2006/main" prst="rect">
          <a:avLst/>
        </a:prstGeom>
        <a:gradFill xmlns:a="http://schemas.openxmlformats.org/drawingml/2006/main">
          <a:gsLst>
            <a:gs pos="2000">
              <a:srgbClr val="FF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6600000" scaled="0"/>
        </a:gradFill>
        <a:ln xmlns:a="http://schemas.openxmlformats.org/drawingml/2006/main" w="9525">
          <a:noFill/>
          <a:miter lim="800000"/>
          <a:headEnd/>
          <a:tailEnd/>
        </a:ln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1792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92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9648BF0-106E-42F5-BE24-C1CA930A53A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60891F5-5E1E-458B-A850-6A1CD73FCB18}" type="slidenum">
              <a:rPr lang="de-DE">
                <a:solidFill>
                  <a:prstClr val="black"/>
                </a:solidFill>
              </a:rPr>
              <a:pPr/>
              <a:t>1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321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656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6656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28F77B-4F8B-412A-8100-79EC12EBB04F}" type="slidenum">
              <a:rPr lang="de-DE" smtClean="0"/>
              <a:pPr/>
              <a:t>10</a:t>
            </a:fld>
            <a:endParaRPr 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861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686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F3549A-06B5-42AA-B1C4-D9B114A35348}" type="slidenum">
              <a:rPr lang="de-DE" smtClean="0"/>
              <a:pPr/>
              <a:t>11</a:t>
            </a:fld>
            <a:endParaRPr 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Clr>
                <a:srgbClr val="4F81BD"/>
              </a:buClr>
            </a:pPr>
            <a:fld id="{D3EA6BCA-E515-443E-8727-778DA59FF9A8}" type="slidenum">
              <a:rPr lang="de-DE">
                <a:solidFill>
                  <a:prstClr val="black"/>
                </a:solidFill>
              </a:rPr>
              <a:pPr>
                <a:buClr>
                  <a:srgbClr val="4F81BD"/>
                </a:buClr>
              </a:pPr>
              <a:t>12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55300" name="Foliennummernplatzhalter 3"/>
          <p:cNvSpPr txBox="1">
            <a:spLocks noGrp="1"/>
          </p:cNvSpPr>
          <p:nvPr/>
        </p:nvSpPr>
        <p:spPr bwMode="auto">
          <a:xfrm>
            <a:off x="3884463" y="8684460"/>
            <a:ext cx="2972004" cy="45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469" tIns="43736" rIns="87469" bIns="43736" anchor="b"/>
          <a:lstStyle/>
          <a:p>
            <a:pPr algn="r" defTabSz="874857"/>
            <a:fld id="{247653CC-3439-4469-A283-38136D0258CA}" type="slidenum">
              <a:rPr lang="de-DE" sz="1200" smtClean="0">
                <a:solidFill>
                  <a:prstClr val="black"/>
                </a:solidFill>
                <a:latin typeface="Arial" charset="0"/>
              </a:rPr>
              <a:pPr algn="r" defTabSz="874857"/>
              <a:t>13</a:t>
            </a:fld>
            <a:endParaRPr lang="de-DE" sz="1200" dirty="0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58372" name="Foliennummernplatzhalter 3"/>
          <p:cNvSpPr txBox="1">
            <a:spLocks noGrp="1"/>
          </p:cNvSpPr>
          <p:nvPr/>
        </p:nvSpPr>
        <p:spPr bwMode="auto">
          <a:xfrm>
            <a:off x="3884463" y="8684460"/>
            <a:ext cx="2972004" cy="45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469" tIns="43736" rIns="87469" bIns="43736" anchor="b"/>
          <a:lstStyle/>
          <a:p>
            <a:pPr algn="r" defTabSz="874857"/>
            <a:fld id="{EC871A00-BEA6-4615-9B17-44DDF9F20A27}" type="slidenum">
              <a:rPr lang="de-DE" sz="1200" smtClean="0">
                <a:solidFill>
                  <a:prstClr val="black"/>
                </a:solidFill>
                <a:latin typeface="Arial" charset="0"/>
              </a:rPr>
              <a:pPr algn="r" defTabSz="874857"/>
              <a:t>14</a:t>
            </a:fld>
            <a:endParaRPr lang="de-DE" sz="1200" dirty="0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59396" name="Foliennummernplatzhalter 3"/>
          <p:cNvSpPr txBox="1">
            <a:spLocks noGrp="1"/>
          </p:cNvSpPr>
          <p:nvPr/>
        </p:nvSpPr>
        <p:spPr bwMode="auto">
          <a:xfrm>
            <a:off x="3884463" y="8684460"/>
            <a:ext cx="2972004" cy="45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469" tIns="43736" rIns="87469" bIns="43736" anchor="b"/>
          <a:lstStyle/>
          <a:p>
            <a:pPr algn="r" defTabSz="874857"/>
            <a:fld id="{0B96B7DA-8C9D-41B6-81B3-0EB22D7BEACD}" type="slidenum">
              <a:rPr lang="de-DE" sz="1200" smtClean="0">
                <a:solidFill>
                  <a:prstClr val="black"/>
                </a:solidFill>
                <a:latin typeface="Arial" charset="0"/>
              </a:rPr>
              <a:pPr algn="r" defTabSz="874857"/>
              <a:t>15</a:t>
            </a:fld>
            <a:endParaRPr lang="de-DE" sz="1200" dirty="0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Clr>
                <a:srgbClr val="4F81BD"/>
              </a:buClr>
            </a:pPr>
            <a:fld id="{0B67E615-6BD9-4A98-8669-D26440857F65}" type="slidenum">
              <a:rPr lang="de-DE">
                <a:solidFill>
                  <a:prstClr val="black"/>
                </a:solidFill>
              </a:rPr>
              <a:pPr>
                <a:buClr>
                  <a:srgbClr val="4F81BD"/>
                </a:buClr>
              </a:pPr>
              <a:t>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4403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294D202-2792-4B09-ABE3-17B0CA179FA6}" type="slidenum">
              <a:rPr lang="de-DE" smtClean="0">
                <a:latin typeface="Arial" charset="0"/>
              </a:rPr>
              <a:pPr/>
              <a:t>17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4506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AADC88-8F0F-4DD6-A82F-89FE61C9240E}" type="slidenum">
              <a:rPr lang="de-DE" smtClean="0">
                <a:latin typeface="Arial" charset="0"/>
              </a:rPr>
              <a:pPr/>
              <a:t>18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>
              <a:latin typeface="Arial" charset="0"/>
            </a:endParaRPr>
          </a:p>
        </p:txBody>
      </p:sp>
      <p:sp>
        <p:nvSpPr>
          <p:cNvPr id="49156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469" tIns="43736" rIns="87469" bIns="43736" anchor="b"/>
          <a:lstStyle/>
          <a:p>
            <a:pPr algn="r" defTabSz="874713">
              <a:spcBef>
                <a:spcPct val="0"/>
              </a:spcBef>
            </a:pPr>
            <a:fld id="{B436516D-557B-4806-98A5-8A6CE1C58F01}" type="slidenum">
              <a:rPr lang="de-DE" sz="1200"/>
              <a:pPr algn="r" defTabSz="874713">
                <a:spcBef>
                  <a:spcPct val="0"/>
                </a:spcBef>
              </a:pPr>
              <a:t>19</a:t>
            </a:fld>
            <a:endParaRPr lang="de-DE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3F05C68-0185-4D46-B8F2-C05C9A88FA74}" type="slidenum">
              <a:rPr lang="de-DE" sz="1200">
                <a:latin typeface="Times New Roman" pitchFamily="18" charset="0"/>
              </a:rPr>
              <a:pPr algn="r"/>
              <a:t>2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105475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de-DE" smtClean="0"/>
          </a:p>
        </p:txBody>
      </p:sp>
      <p:sp>
        <p:nvSpPr>
          <p:cNvPr id="105477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051F1F1-8EF1-4733-9158-31A91C633E34}" type="slidenum">
              <a:rPr lang="de-DE" sz="1200">
                <a:latin typeface="Times New Roman" pitchFamily="18" charset="0"/>
              </a:rPr>
              <a:pPr algn="r"/>
              <a:t>2</a:t>
            </a:fld>
            <a:endParaRPr lang="de-DE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8E35778-C27C-48C8-AD59-409695F1D35D}" type="slidenum">
              <a:rPr lang="de-DE" smtClean="0">
                <a:latin typeface="Arial" charset="0"/>
              </a:rPr>
              <a:pPr/>
              <a:t>20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1AA4DEB-ABF7-4CDA-BA2B-8EBFDE9D68B7}" type="slidenum">
              <a:rPr lang="de-DE" smtClean="0">
                <a:latin typeface="Arial" charset="0"/>
              </a:rPr>
              <a:pPr/>
              <a:t>21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  <p:sp>
        <p:nvSpPr>
          <p:cNvPr id="5222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709DDF-8AB8-4982-B602-E1A3D4517570}" type="slidenum">
              <a:rPr lang="de-DE" smtClean="0">
                <a:latin typeface="Arial" charset="0"/>
              </a:rPr>
              <a:pPr/>
              <a:t>22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  <p:sp>
        <p:nvSpPr>
          <p:cNvPr id="5325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420780-F7C3-4A3B-987E-C5A573EF711D}" type="slidenum">
              <a:rPr lang="de-DE" smtClean="0">
                <a:latin typeface="Arial" charset="0"/>
              </a:rPr>
              <a:pPr/>
              <a:t>23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  <p:sp>
        <p:nvSpPr>
          <p:cNvPr id="5427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62C06A-EE22-42BE-9FE5-C7F1B1B861D1}" type="slidenum">
              <a:rPr lang="de-DE" smtClean="0">
                <a:latin typeface="Arial" charset="0"/>
              </a:rPr>
              <a:pPr/>
              <a:t>24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6144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Clr>
                <a:srgbClr val="4F81BD"/>
              </a:buClr>
            </a:pPr>
            <a:fld id="{4F41E75A-56CD-4183-8442-3832088EC434}" type="slidenum">
              <a:rPr lang="de-DE">
                <a:solidFill>
                  <a:prstClr val="black"/>
                </a:solidFill>
              </a:rPr>
              <a:pPr>
                <a:buClr>
                  <a:srgbClr val="4F81BD"/>
                </a:buClr>
              </a:pPr>
              <a:t>25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2048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FAF10F-74B7-4F83-88D0-8FD152E6A424}" type="slidenum">
              <a:rPr lang="de-DE" smtClean="0"/>
              <a:pPr/>
              <a:t>26</a:t>
            </a:fld>
            <a:endParaRPr lang="de-DE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2150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AEA8AF-3D8C-477F-A97D-399C9D139FFA}" type="slidenum">
              <a:rPr lang="de-DE" smtClean="0"/>
              <a:pPr/>
              <a:t>27</a:t>
            </a:fld>
            <a:endParaRPr lang="de-DE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22532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B97BF05-6E99-4691-BD3A-32AD98829B2B}" type="slidenum">
              <a:rPr lang="de-DE" sz="1200"/>
              <a:pPr algn="r"/>
              <a:t>28</a:t>
            </a:fld>
            <a:endParaRPr lang="de-DE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23556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C11BFA1-3310-4E47-9DBD-2CBA9405A92D}" type="slidenum">
              <a:rPr lang="de-DE" sz="1200"/>
              <a:pPr algn="r"/>
              <a:t>29</a:t>
            </a:fld>
            <a:endParaRPr lang="de-DE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2048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FAF10F-74B7-4F83-88D0-8FD152E6A424}" type="slidenum">
              <a:rPr lang="de-DE" smtClean="0"/>
              <a:pPr/>
              <a:t>3</a:t>
            </a:fld>
            <a:endParaRPr lang="de-DE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24580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35EB3FC-3087-4138-B9C8-DFDED64309A4}" type="slidenum">
              <a:rPr lang="de-DE" sz="1200"/>
              <a:pPr algn="r"/>
              <a:t>30</a:t>
            </a:fld>
            <a:endParaRPr lang="de-DE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25604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A78CE2E-D4A1-42E5-BEB5-7509341ACB93}" type="slidenum">
              <a:rPr lang="de-DE" sz="1200"/>
              <a:pPr algn="r"/>
              <a:t>31</a:t>
            </a:fld>
            <a:endParaRPr lang="de-DE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26628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42FEFC3-8D45-485C-91F9-A5DAFA47F42C}" type="slidenum">
              <a:rPr lang="de-DE" sz="1200"/>
              <a:pPr algn="r"/>
              <a:t>32</a:t>
            </a:fld>
            <a:endParaRPr lang="de-DE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27652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5C13D59-2C40-4A90-A3F4-73308240B6A0}" type="slidenum">
              <a:rPr lang="de-DE" sz="1200"/>
              <a:pPr algn="r"/>
              <a:t>33</a:t>
            </a:fld>
            <a:endParaRPr lang="de-DE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28676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B5C8285-3814-4E32-8125-E8394FD087D4}" type="slidenum">
              <a:rPr lang="de-DE" sz="1200"/>
              <a:pPr algn="r"/>
              <a:t>34</a:t>
            </a:fld>
            <a:endParaRPr lang="de-DE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29700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AA9FB42-33D9-4CF1-96D3-074D1F3D5B18}" type="slidenum">
              <a:rPr lang="de-DE" sz="1200"/>
              <a:pPr algn="r"/>
              <a:t>35</a:t>
            </a:fld>
            <a:endParaRPr lang="de-DE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30724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54DE653-4CC1-4E5B-9A1C-EFEE552719AE}" type="slidenum">
              <a:rPr lang="de-DE" sz="1200"/>
              <a:pPr algn="r"/>
              <a:t>36</a:t>
            </a:fld>
            <a:endParaRPr lang="de-DE" sz="12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31748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01884FF-E5FB-4E3F-8197-CCB603D787E3}" type="slidenum">
              <a:rPr lang="de-DE" sz="1200"/>
              <a:pPr algn="r"/>
              <a:t>37</a:t>
            </a:fld>
            <a:endParaRPr lang="de-DE" sz="12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31748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01884FF-E5FB-4E3F-8197-CCB603D787E3}" type="slidenum">
              <a:rPr lang="de-DE" sz="1200"/>
              <a:pPr algn="r"/>
              <a:t>38</a:t>
            </a:fld>
            <a:endParaRPr lang="de-DE" sz="12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86020" name="Foliennummernplatzhalter 3"/>
          <p:cNvSpPr txBox="1">
            <a:spLocks noGrp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/>
            <a:fld id="{D8FC85C4-5B11-4983-8805-F3DF102139CC}" type="slidenum">
              <a:rPr lang="de-DE" sz="1200"/>
              <a:pPr algn="r"/>
              <a:t>39</a:t>
            </a:fld>
            <a:endParaRPr lang="de-DE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2048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FAF10F-74B7-4F83-88D0-8FD152E6A424}" type="slidenum">
              <a:rPr lang="de-DE" smtClean="0"/>
              <a:pPr/>
              <a:t>4</a:t>
            </a:fld>
            <a:endParaRPr lang="de-DE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88068" name="Foliennummernplatzhalter 3"/>
          <p:cNvSpPr txBox="1">
            <a:spLocks noGrp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/>
            <a:fld id="{63E5821C-343D-43F5-9DDF-DC52B6F960B3}" type="slidenum">
              <a:rPr lang="de-DE" sz="1200"/>
              <a:pPr algn="r"/>
              <a:t>40</a:t>
            </a:fld>
            <a:endParaRPr lang="de-DE" sz="1200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32772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E96AB3E-9EFE-4287-ADD1-1951A7FDAC38}" type="slidenum">
              <a:rPr lang="de-DE" sz="1200">
                <a:latin typeface="Arial" charset="0"/>
              </a:rPr>
              <a:pPr algn="r"/>
              <a:t>41</a:t>
            </a:fld>
            <a:endParaRPr lang="de-DE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686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Clr>
                <a:srgbClr val="4F81BD"/>
              </a:buClr>
            </a:pPr>
            <a:fld id="{D52337F5-DD89-49DE-ABFC-0BD78C619B7A}" type="slidenum">
              <a:rPr lang="de-DE">
                <a:solidFill>
                  <a:prstClr val="black"/>
                </a:solidFill>
              </a:rPr>
              <a:pPr>
                <a:buClr>
                  <a:srgbClr val="4F81BD"/>
                </a:buClr>
              </a:pPr>
              <a:t>43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6963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Clr>
                <a:srgbClr val="4F81BD"/>
              </a:buClr>
            </a:pPr>
            <a:fld id="{DC3D5403-AC29-4D5C-A96F-3E9FFC4AC1CB}" type="slidenum">
              <a:rPr lang="de-DE">
                <a:solidFill>
                  <a:prstClr val="black"/>
                </a:solidFill>
              </a:rPr>
              <a:pPr>
                <a:buClr>
                  <a:srgbClr val="4F81BD"/>
                </a:buClr>
              </a:pPr>
              <a:t>44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2048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FAF10F-74B7-4F83-88D0-8FD152E6A424}" type="slidenum">
              <a:rPr lang="de-DE" smtClean="0"/>
              <a:pPr/>
              <a:t>5</a:t>
            </a:fld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837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5837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32967B-545D-4F04-B186-A2AEC0553E79}" type="slidenum">
              <a:rPr lang="de-DE" smtClean="0"/>
              <a:pPr/>
              <a:t>6</a:t>
            </a:fld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246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6246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3F1554-4CF5-4DCB-89C0-BD9D389E69F0}" type="slidenum">
              <a:rPr lang="de-DE" smtClean="0"/>
              <a:pPr/>
              <a:t>7</a:t>
            </a:fld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403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44036" name="Foliennummernplatzhalter 3"/>
          <p:cNvSpPr txBox="1">
            <a:spLocks noGrp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/>
            <a:fld id="{66E8B1A9-79B2-46C6-A6E0-76C4BC7C27ED}" type="slidenum">
              <a:rPr lang="de-DE" sz="1200"/>
              <a:pPr algn="r"/>
              <a:t>8</a:t>
            </a:fld>
            <a:endParaRPr lang="de-DE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505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4506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5A6495-0049-4F07-B8C0-9D02CAF7B929}" type="slidenum">
              <a:rPr lang="de-DE" smtClean="0"/>
              <a:pPr/>
              <a:t>9</a:t>
            </a:fld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640A8-6EE5-4346-95E1-C23C1BDC407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35008-250A-4F15-9B2F-CFAADACAA59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126288" y="196850"/>
            <a:ext cx="1982787" cy="62039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174750" y="196850"/>
            <a:ext cx="5799138" cy="62039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8B7C5-6B88-42D6-8CD3-D0D0AE0BD86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el, Text und Medien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4275" y="196850"/>
            <a:ext cx="7924800" cy="2603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174750" y="762000"/>
            <a:ext cx="3810000" cy="5638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Medienplatzhalter 3"/>
          <p:cNvSpPr>
            <a:spLocks noGrp="1"/>
          </p:cNvSpPr>
          <p:nvPr>
            <p:ph type="media" sz="half" idx="2"/>
          </p:nvPr>
        </p:nvSpPr>
        <p:spPr>
          <a:xfrm>
            <a:off x="5137150" y="762000"/>
            <a:ext cx="3810000" cy="5638800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7E640-D244-4D1D-877A-1B2B200E7C7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it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2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31913" y="1989138"/>
            <a:ext cx="6911975" cy="1008062"/>
          </a:xfrm>
        </p:spPr>
        <p:txBody>
          <a:bodyPr wrap="square" tIns="45720" anchor="b"/>
          <a:lstStyle>
            <a:lvl1pPr>
              <a:defRPr sz="2900" b="1" i="1"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822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2997200"/>
            <a:ext cx="6911975" cy="1944688"/>
          </a:xfrm>
        </p:spPr>
        <p:txBody>
          <a:bodyPr tIns="45720"/>
          <a:lstStyle>
            <a:lvl2pPr lvl="1">
              <a:defRPr/>
            </a:lvl2pPr>
          </a:lstStyle>
          <a:p>
            <a:pPr lvl="1"/>
            <a:r>
              <a:rPr lang="de-DE"/>
              <a:t>Formatvorlage des Untertitelmasters durch Klicken bearbeiten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E0E74-5A2B-4086-84EC-92B2A9E7C41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F4E1B-1F83-4858-B6CB-AFF70BECF3D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8313" y="1484313"/>
            <a:ext cx="4027487" cy="4681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484313"/>
            <a:ext cx="4027488" cy="4681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3E016-83AC-437A-A2CE-92A5F97B002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C7ECD-9A17-40B3-A4D4-B26C531A8BB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6DFCF-3D66-4BB8-97E5-30543D95C7D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5D8FA-A088-45DC-AB0E-A8EAE7A8FBD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7A74E-B89A-45D5-BB01-9E43CD619D2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216E7-7F81-4839-8BC0-6C6D5433963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4B846-4A0A-4FB2-82ED-A17C78255B3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EE5C3-4877-421F-A273-9C994943172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1463" y="549275"/>
            <a:ext cx="2054225" cy="56165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549275"/>
            <a:ext cx="6011863" cy="561657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8B69C-98AD-4745-989F-1C56D195282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7138988" cy="5032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68313" y="1484313"/>
            <a:ext cx="4027487" cy="46815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484313"/>
            <a:ext cx="4027488" cy="46815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E8EB4-4420-42E6-AB2D-3AA4502796E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el, Text und Medien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7138988" cy="5032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68313" y="1484313"/>
            <a:ext cx="4027487" cy="46815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Medienplatzhalter 3"/>
          <p:cNvSpPr>
            <a:spLocks noGrp="1"/>
          </p:cNvSpPr>
          <p:nvPr>
            <p:ph type="media" sz="half" idx="2"/>
          </p:nvPr>
        </p:nvSpPr>
        <p:spPr>
          <a:xfrm>
            <a:off x="4648200" y="1484313"/>
            <a:ext cx="4027488" cy="4681537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FC957-88E5-45C7-9A33-E4458A71027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it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gray">
          <a:xfrm>
            <a:off x="1331913" y="6524625"/>
            <a:ext cx="1511300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anchor="ctr"/>
          <a:lstStyle/>
          <a:p>
            <a:pPr algn="l">
              <a:defRPr/>
            </a:pPr>
            <a:r>
              <a:rPr lang="de-DE" sz="1000">
                <a:solidFill>
                  <a:srgbClr val="585F60"/>
                </a:solidFill>
                <a:latin typeface="Book Antiqua" pitchFamily="18" charset="0"/>
              </a:rPr>
              <a:t>Bad Wildungen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gray">
          <a:xfrm>
            <a:off x="7662863" y="6524625"/>
            <a:ext cx="1511300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anchor="ctr"/>
          <a:lstStyle/>
          <a:p>
            <a:pPr algn="l">
              <a:defRPr/>
            </a:pPr>
            <a:r>
              <a:rPr lang="de-DE" sz="1000">
                <a:solidFill>
                  <a:srgbClr val="585F60"/>
                </a:solidFill>
                <a:latin typeface="Book Antiqua" pitchFamily="18" charset="0"/>
              </a:rPr>
              <a:t>Pasewalk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gray">
          <a:xfrm>
            <a:off x="2916238" y="6524625"/>
            <a:ext cx="1511300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anchor="ctr"/>
          <a:lstStyle/>
          <a:p>
            <a:pPr algn="l">
              <a:defRPr/>
            </a:pPr>
            <a:r>
              <a:rPr lang="de-DE" sz="1000">
                <a:solidFill>
                  <a:srgbClr val="585F60"/>
                </a:solidFill>
                <a:latin typeface="Book Antiqua" pitchFamily="18" charset="0"/>
              </a:rPr>
              <a:t>Barmbek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gray">
          <a:xfrm>
            <a:off x="4500563" y="6524625"/>
            <a:ext cx="1511300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anchor="ctr"/>
          <a:lstStyle/>
          <a:p>
            <a:pPr algn="l">
              <a:defRPr/>
            </a:pPr>
            <a:r>
              <a:rPr lang="de-DE" sz="1000">
                <a:solidFill>
                  <a:srgbClr val="585F60"/>
                </a:solidFill>
                <a:latin typeface="Book Antiqua" pitchFamily="18" charset="0"/>
              </a:rPr>
              <a:t>Falkenstein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gray">
          <a:xfrm>
            <a:off x="6091238" y="6524625"/>
            <a:ext cx="1474787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anchor="ctr"/>
          <a:lstStyle/>
          <a:p>
            <a:pPr algn="l">
              <a:defRPr/>
            </a:pPr>
            <a:r>
              <a:rPr lang="de-DE" sz="1000">
                <a:solidFill>
                  <a:srgbClr val="585F60"/>
                </a:solidFill>
                <a:latin typeface="Book Antiqua" pitchFamily="18" charset="0"/>
              </a:rPr>
              <a:t>Ini Hannover</a:t>
            </a:r>
          </a:p>
        </p:txBody>
      </p:sp>
      <p:pic>
        <p:nvPicPr>
          <p:cNvPr id="10" name="Picture 10" descr="Ini Hannover"/>
          <p:cNvPicPr>
            <a:picLocks noChangeAspect="1" noChangeArrowheads="1"/>
          </p:cNvPicPr>
          <p:nvPr/>
        </p:nvPicPr>
        <p:blipFill>
          <a:blip r:embed="rId3" cstate="print"/>
          <a:srcRect r="420"/>
          <a:stretch>
            <a:fillRect/>
          </a:stretch>
        </p:blipFill>
        <p:spPr bwMode="gray">
          <a:xfrm>
            <a:off x="6084888" y="5516563"/>
            <a:ext cx="151130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Pasewalk"/>
          <p:cNvPicPr>
            <a:picLocks noChangeAspect="1" noChangeArrowheads="1"/>
          </p:cNvPicPr>
          <p:nvPr/>
        </p:nvPicPr>
        <p:blipFill>
          <a:blip r:embed="rId4" cstate="print"/>
          <a:srcRect r="2406"/>
          <a:stretch>
            <a:fillRect/>
          </a:stretch>
        </p:blipFill>
        <p:spPr bwMode="gray">
          <a:xfrm>
            <a:off x="7662863" y="5516563"/>
            <a:ext cx="1481137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Bad Wildung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gray">
          <a:xfrm>
            <a:off x="1331913" y="5516563"/>
            <a:ext cx="151765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Barmbek"/>
          <p:cNvPicPr>
            <a:picLocks noChangeAspect="1" noChangeArrowheads="1"/>
          </p:cNvPicPr>
          <p:nvPr/>
        </p:nvPicPr>
        <p:blipFill>
          <a:blip r:embed="rId6" cstate="print"/>
          <a:srcRect r="418"/>
          <a:stretch>
            <a:fillRect/>
          </a:stretch>
        </p:blipFill>
        <p:spPr bwMode="gray">
          <a:xfrm>
            <a:off x="2916238" y="5516563"/>
            <a:ext cx="151130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4" descr="Falkenstei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gray">
          <a:xfrm>
            <a:off x="4500563" y="5516563"/>
            <a:ext cx="151765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6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31913" y="1989138"/>
            <a:ext cx="6911975" cy="1008062"/>
          </a:xfrm>
        </p:spPr>
        <p:txBody>
          <a:bodyPr wrap="square" tIns="45720" anchor="b"/>
          <a:lstStyle>
            <a:lvl1pPr>
              <a:defRPr sz="2900" b="1" i="1"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966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2997200"/>
            <a:ext cx="6911975" cy="1944688"/>
          </a:xfrm>
        </p:spPr>
        <p:txBody>
          <a:bodyPr tIns="45720"/>
          <a:lstStyle>
            <a:lvl2pPr lvl="1">
              <a:defRPr/>
            </a:lvl2pPr>
          </a:lstStyle>
          <a:p>
            <a:pPr lvl="1"/>
            <a:r>
              <a:rPr lang="de-DE"/>
              <a:t>Formatvorlage des Untertitelmasters durch Klicken bearbeiten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Dept. of Neurosurgery, Asklepios Klinik Hamburg Altona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4BBBB-2C7E-44F4-83C6-F1E213754030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Dept. of Neurosurgery, Asklepios Klinik Hamburg Altona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51851-8D5E-45D0-AADD-A096904966E1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8313" y="1484313"/>
            <a:ext cx="4027487" cy="4681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484313"/>
            <a:ext cx="4027488" cy="4681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Dept. of Neurosurgery, Asklepios Klinik Hamburg Altona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EBB4F-6F33-46C2-8EB4-C312F81B197B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D3123-94FC-45A3-A4B4-DD05010E7BF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Dept. of Neurosurgery, Asklepios Klinik Hamburg Altona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57469-6350-4162-9855-9948577B81C7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Dept. of Neurosurgery, Asklepios Klinik Hamburg Altona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73A7B-FB93-4DB3-9701-A1AC9AB3B4EF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Dept. of Neurosurgery, Asklepios Klinik Hamburg Altona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F5A68-079D-4FCE-AFD2-2FEFADDF1DB0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Dept. of Neurosurgery, Asklepios Klinik Hamburg Altona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291AB-5928-4A8D-934E-C1342716C896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Dept. of Neurosurgery, Asklepios Klinik Hamburg Altona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119F2-CCFC-4E21-866F-7ED225B11F15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Dept. of Neurosurgery, Asklepios Klinik Hamburg Altona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83F06-7EA3-4A7E-8AA4-7C3F3AB01DA5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1463" y="549275"/>
            <a:ext cx="2054225" cy="56165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549275"/>
            <a:ext cx="6011863" cy="561657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Dept. of Neurosurgery, Asklepios Klinik Hamburg Altona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F15DD-EEEC-44A8-B3E4-3BA3D79C08FC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it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47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31913" y="1989138"/>
            <a:ext cx="6911975" cy="1008062"/>
          </a:xfrm>
        </p:spPr>
        <p:txBody>
          <a:bodyPr wrap="square" tIns="45720" anchor="b"/>
          <a:lstStyle>
            <a:lvl1pPr>
              <a:defRPr sz="2900" b="1" i="1"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2447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2997200"/>
            <a:ext cx="6911975" cy="1944688"/>
          </a:xfrm>
        </p:spPr>
        <p:txBody>
          <a:bodyPr tIns="45720"/>
          <a:lstStyle>
            <a:lvl2pPr lvl="1">
              <a:defRPr/>
            </a:lvl2pPr>
          </a:lstStyle>
          <a:p>
            <a:pPr lvl="1"/>
            <a:r>
              <a:rPr lang="de-DE"/>
              <a:t>Formatvorlage des Untertitelmasters durch Klicken bearbeiten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Dept. of Neurosurgery, Asklepios Klinik Hamburg Altona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E1317-5E79-4DCF-9053-DBE9C6F677E7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Dept. of Neurosurgery, Asklepios Klinik Hamburg Altona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0F231-76C8-4FA2-AE65-35DCF8C8CA33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74750" y="762000"/>
            <a:ext cx="38100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37150" y="762000"/>
            <a:ext cx="38100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E6AD4-4593-4B32-B26B-6436DAC2440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8313" y="1484313"/>
            <a:ext cx="4027487" cy="4681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484313"/>
            <a:ext cx="4027488" cy="4681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Dept. of Neurosurgery, Asklepios Klinik Hamburg Altona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CEA3A-872F-4FAC-A2C9-5052FD1BDDCF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Dept. of Neurosurgery, Asklepios Klinik Hamburg Altona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95032-0B7A-486E-BE13-CA248317C3EB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Dept. of Neurosurgery, Asklepios Klinik Hamburg Altona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16ED9-9EBC-4C8A-B269-C7C97DB93598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Dept. of Neurosurgery, Asklepios Klinik Hamburg Altona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9AA46-F403-4B54-8EAE-409D89A38C25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Dept. of Neurosurgery, Asklepios Klinik Hamburg Altona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8D363-3AAA-47D7-8D92-FF5E4974D4DC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Dept. of Neurosurgery, Asklepios Klinik Hamburg Altona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31E26-E98D-4382-A001-0A8BF2CCC668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Dept. of Neurosurgery, Asklepios Klinik Hamburg Altona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264BC-8107-4CF8-9903-F159A83F5108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1463" y="549275"/>
            <a:ext cx="2054225" cy="56165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549275"/>
            <a:ext cx="6011863" cy="561657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Dept. of Neurosurgery, Asklepios Klinik Hamburg Altona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A33FA-1565-4C60-93C7-01B1BD4B8E9F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F3886-0332-4AE0-ABA2-90A602AEDD3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C5FFD-7F4C-47DA-B6EE-F90E4EED5D2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78A43-9697-4A0F-B3C1-674760FA9C7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3D52F-1DB5-4945-85D4-C8A14B0DE31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3EAEA-C042-4AE9-AEAB-284D07EBD03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lienmaster_1024x768_V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84275" y="196850"/>
            <a:ext cx="79248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Asklepios Klinik Altona                                 Abteilung für Neurochirurgie   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4750" y="762000"/>
            <a:ext cx="77724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4750" y="6592888"/>
            <a:ext cx="19050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592888"/>
            <a:ext cx="34290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592888"/>
            <a:ext cx="19050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A94F0C35-785D-4011-81B3-2E6A8E8B538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5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halt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1" name="Rectangle 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68313" y="6597650"/>
            <a:ext cx="19050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1252" name="Rectangle 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411413" y="6597650"/>
            <a:ext cx="56165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  <p:sp>
        <p:nvSpPr>
          <p:cNvPr id="181253" name="Rectangle 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101013" y="6597650"/>
            <a:ext cx="5746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fld id="{01E01CD3-DD88-4BBF-9218-7EB6E96D671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549275"/>
            <a:ext cx="7138988" cy="503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8280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484313"/>
            <a:ext cx="8207375" cy="4681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81256" name="Line 8"/>
          <p:cNvSpPr>
            <a:spLocks noChangeShapeType="1"/>
          </p:cNvSpPr>
          <p:nvPr/>
        </p:nvSpPr>
        <p:spPr bwMode="gray">
          <a:xfrm>
            <a:off x="0" y="6597650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  <p:sldLayoutId id="2147484126" r:id="rId12"/>
    <p:sldLayoutId id="2147484127" r:id="rId13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rgbClr val="006414"/>
        </a:buClr>
        <a:buFont typeface="Book Antiqua" pitchFamily="18" charset="0"/>
        <a:buChar char="•"/>
        <a:defRPr sz="3200" b="1">
          <a:solidFill>
            <a:schemeClr val="accent1"/>
          </a:solidFill>
          <a:latin typeface="+mn-lt"/>
          <a:ea typeface="+mn-ea"/>
          <a:cs typeface="+mn-cs"/>
        </a:defRPr>
      </a:lvl1pPr>
      <a:lvl2pPr marL="1588" indent="455613" algn="l" rtl="0" eaLnBrk="0" fontAlgn="base" hangingPunct="0">
        <a:spcBef>
          <a:spcPct val="20000"/>
        </a:spcBef>
        <a:spcAft>
          <a:spcPct val="20000"/>
        </a:spcAft>
        <a:buClr>
          <a:srgbClr val="006414"/>
        </a:buClr>
        <a:buChar char="–"/>
        <a:defRPr sz="2800">
          <a:solidFill>
            <a:schemeClr val="tx1"/>
          </a:solidFill>
          <a:latin typeface="+mn-lt"/>
        </a:defRPr>
      </a:lvl2pPr>
      <a:lvl3pPr marL="277813" indent="-274638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</a:defRPr>
      </a:lvl3pPr>
      <a:lvl4pPr marL="539750" indent="-2603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Font typeface="Book Antiqua" pitchFamily="18" charset="0"/>
        <a:buChar char="–"/>
        <a:defRPr sz="2000">
          <a:solidFill>
            <a:schemeClr val="tx1"/>
          </a:solidFill>
          <a:latin typeface="+mn-lt"/>
        </a:defRPr>
      </a:lvl4pPr>
      <a:lvl5pPr marL="806450" indent="-265113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Font typeface="Book Antiqua" pitchFamily="18" charset="0"/>
        <a:buChar char="–"/>
        <a:defRPr sz="2000">
          <a:solidFill>
            <a:schemeClr val="tx1"/>
          </a:solidFill>
          <a:latin typeface="+mn-lt"/>
        </a:defRPr>
      </a:lvl5pPr>
      <a:lvl6pPr marL="1263650" indent="-265113" algn="l" rtl="0" fontAlgn="base">
        <a:spcBef>
          <a:spcPct val="20000"/>
        </a:spcBef>
        <a:spcAft>
          <a:spcPct val="20000"/>
        </a:spcAft>
        <a:buClr>
          <a:schemeClr val="accent1"/>
        </a:buClr>
        <a:buFont typeface="Book Antiqua" pitchFamily="18" charset="0"/>
        <a:buChar char="–"/>
        <a:defRPr>
          <a:solidFill>
            <a:schemeClr val="tx1"/>
          </a:solidFill>
          <a:latin typeface="+mn-lt"/>
        </a:defRPr>
      </a:lvl6pPr>
      <a:lvl7pPr marL="1720850" indent="-265113" algn="l" rtl="0" fontAlgn="base">
        <a:spcBef>
          <a:spcPct val="20000"/>
        </a:spcBef>
        <a:spcAft>
          <a:spcPct val="20000"/>
        </a:spcAft>
        <a:buClr>
          <a:schemeClr val="accent1"/>
        </a:buClr>
        <a:buFont typeface="Book Antiqua" pitchFamily="18" charset="0"/>
        <a:buChar char="–"/>
        <a:defRPr>
          <a:solidFill>
            <a:schemeClr val="tx1"/>
          </a:solidFill>
          <a:latin typeface="+mn-lt"/>
        </a:defRPr>
      </a:lvl7pPr>
      <a:lvl8pPr marL="2178050" indent="-265113" algn="l" rtl="0" fontAlgn="base">
        <a:spcBef>
          <a:spcPct val="20000"/>
        </a:spcBef>
        <a:spcAft>
          <a:spcPct val="20000"/>
        </a:spcAft>
        <a:buClr>
          <a:schemeClr val="accent1"/>
        </a:buClr>
        <a:buFont typeface="Book Antiqua" pitchFamily="18" charset="0"/>
        <a:buChar char="–"/>
        <a:defRPr>
          <a:solidFill>
            <a:schemeClr val="tx1"/>
          </a:solidFill>
          <a:latin typeface="+mn-lt"/>
        </a:defRPr>
      </a:lvl8pPr>
      <a:lvl9pPr marL="2635250" indent="-265113" algn="l" rtl="0" fontAlgn="base">
        <a:spcBef>
          <a:spcPct val="20000"/>
        </a:spcBef>
        <a:spcAft>
          <a:spcPct val="20000"/>
        </a:spcAft>
        <a:buClr>
          <a:schemeClr val="accent1"/>
        </a:buClr>
        <a:buFont typeface="Book Antiqua" pitchFamily="18" charset="0"/>
        <a:buChar char="–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halt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5587" name="Rectangle 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68313" y="6597650"/>
            <a:ext cx="19050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defRPr sz="1000"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195588" name="Rectangle 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411413" y="6597650"/>
            <a:ext cx="56165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defRPr sz="1000"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  <a:latin typeface="Book Antiqua" pitchFamily="18" charset="0"/>
              </a:rPr>
              <a:t>Dept. of Neurosurgery, Asklepios Klinik Hamburg Altona</a:t>
            </a:r>
          </a:p>
        </p:txBody>
      </p:sp>
      <p:sp>
        <p:nvSpPr>
          <p:cNvPr id="195589" name="Rectangle 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101013" y="6597650"/>
            <a:ext cx="5746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defRPr sz="1000"/>
            </a:lvl1pPr>
          </a:lstStyle>
          <a:p>
            <a:pPr>
              <a:defRPr/>
            </a:pPr>
            <a:fld id="{AB51788B-FCC5-4309-B9AB-E31996E813E8}" type="slidenum">
              <a:rPr lang="de-DE">
                <a:solidFill>
                  <a:srgbClr val="000000"/>
                </a:solidFill>
                <a:latin typeface="Book Antiqua" pitchFamily="18" charset="0"/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549275"/>
            <a:ext cx="7138988" cy="503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8280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484313"/>
            <a:ext cx="8207375" cy="4681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95592" name="Line 8"/>
          <p:cNvSpPr>
            <a:spLocks noChangeShapeType="1"/>
          </p:cNvSpPr>
          <p:nvPr/>
        </p:nvSpPr>
        <p:spPr bwMode="gray">
          <a:xfrm>
            <a:off x="0" y="6597650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50000"/>
              </a:spcBef>
              <a:buClr>
                <a:srgbClr val="006414"/>
              </a:buClr>
              <a:defRPr/>
            </a:pPr>
            <a:endParaRPr lang="de-DE" sz="1600">
              <a:solidFill>
                <a:srgbClr val="000000"/>
              </a:solidFill>
              <a:latin typeface="Book Antiqua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rgbClr val="006414"/>
        </a:buClr>
        <a:buFont typeface="Book Antiqua" pitchFamily="18" charset="0"/>
        <a:defRPr b="1">
          <a:solidFill>
            <a:schemeClr val="accent1"/>
          </a:solidFill>
          <a:latin typeface="+mn-lt"/>
          <a:ea typeface="+mn-ea"/>
          <a:cs typeface="+mn-cs"/>
        </a:defRPr>
      </a:lvl1pPr>
      <a:lvl2pPr marL="1588" indent="455613" algn="l" rtl="0" eaLnBrk="0" fontAlgn="base" hangingPunct="0">
        <a:spcBef>
          <a:spcPct val="20000"/>
        </a:spcBef>
        <a:spcAft>
          <a:spcPct val="20000"/>
        </a:spcAft>
        <a:buClr>
          <a:srgbClr val="006414"/>
        </a:buClr>
        <a:defRPr>
          <a:solidFill>
            <a:schemeClr val="tx1"/>
          </a:solidFill>
          <a:latin typeface="+mn-lt"/>
        </a:defRPr>
      </a:lvl2pPr>
      <a:lvl3pPr marL="277813" indent="-274638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>
          <a:solidFill>
            <a:schemeClr val="tx1"/>
          </a:solidFill>
          <a:latin typeface="+mn-lt"/>
        </a:defRPr>
      </a:lvl3pPr>
      <a:lvl4pPr marL="539750" indent="-2603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Font typeface="Book Antiqua" pitchFamily="18" charset="0"/>
        <a:buChar char="–"/>
        <a:defRPr>
          <a:solidFill>
            <a:schemeClr val="tx1"/>
          </a:solidFill>
          <a:latin typeface="+mn-lt"/>
        </a:defRPr>
      </a:lvl4pPr>
      <a:lvl5pPr marL="806450" indent="-265113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Font typeface="Book Antiqua" pitchFamily="18" charset="0"/>
        <a:buChar char="–"/>
        <a:defRPr>
          <a:solidFill>
            <a:schemeClr val="tx1"/>
          </a:solidFill>
          <a:latin typeface="+mn-lt"/>
        </a:defRPr>
      </a:lvl5pPr>
      <a:lvl6pPr marL="1263650" indent="-265113" algn="l" rtl="0" fontAlgn="base">
        <a:spcBef>
          <a:spcPct val="20000"/>
        </a:spcBef>
        <a:spcAft>
          <a:spcPct val="20000"/>
        </a:spcAft>
        <a:buClr>
          <a:schemeClr val="accent1"/>
        </a:buClr>
        <a:buFont typeface="Book Antiqua" pitchFamily="18" charset="0"/>
        <a:buChar char="–"/>
        <a:defRPr>
          <a:solidFill>
            <a:schemeClr val="tx1"/>
          </a:solidFill>
          <a:latin typeface="+mn-lt"/>
        </a:defRPr>
      </a:lvl6pPr>
      <a:lvl7pPr marL="1720850" indent="-265113" algn="l" rtl="0" fontAlgn="base">
        <a:spcBef>
          <a:spcPct val="20000"/>
        </a:spcBef>
        <a:spcAft>
          <a:spcPct val="20000"/>
        </a:spcAft>
        <a:buClr>
          <a:schemeClr val="accent1"/>
        </a:buClr>
        <a:buFont typeface="Book Antiqua" pitchFamily="18" charset="0"/>
        <a:buChar char="–"/>
        <a:defRPr>
          <a:solidFill>
            <a:schemeClr val="tx1"/>
          </a:solidFill>
          <a:latin typeface="+mn-lt"/>
        </a:defRPr>
      </a:lvl7pPr>
      <a:lvl8pPr marL="2178050" indent="-265113" algn="l" rtl="0" fontAlgn="base">
        <a:spcBef>
          <a:spcPct val="20000"/>
        </a:spcBef>
        <a:spcAft>
          <a:spcPct val="20000"/>
        </a:spcAft>
        <a:buClr>
          <a:schemeClr val="accent1"/>
        </a:buClr>
        <a:buFont typeface="Book Antiqua" pitchFamily="18" charset="0"/>
        <a:buChar char="–"/>
        <a:defRPr>
          <a:solidFill>
            <a:schemeClr val="tx1"/>
          </a:solidFill>
          <a:latin typeface="+mn-lt"/>
        </a:defRPr>
      </a:lvl8pPr>
      <a:lvl9pPr marL="2635250" indent="-265113" algn="l" rtl="0" fontAlgn="base">
        <a:spcBef>
          <a:spcPct val="20000"/>
        </a:spcBef>
        <a:spcAft>
          <a:spcPct val="20000"/>
        </a:spcAft>
        <a:buClr>
          <a:schemeClr val="accent1"/>
        </a:buClr>
        <a:buFont typeface="Book Antiqua" pitchFamily="18" charset="0"/>
        <a:buChar char="–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nhalt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3715" name="Rectangle 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68313" y="6597650"/>
            <a:ext cx="19050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>
                <a:latin typeface="+mn-lt"/>
              </a:defRPr>
            </a:lvl1pPr>
          </a:lstStyle>
          <a:p>
            <a:pPr algn="l"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43716" name="Rectangle 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411413" y="6597650"/>
            <a:ext cx="56165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>
                <a:latin typeface="+mn-lt"/>
              </a:defRPr>
            </a:lvl1pPr>
          </a:lstStyle>
          <a:p>
            <a:pPr algn="l">
              <a:defRPr/>
            </a:pPr>
            <a:r>
              <a:rPr lang="de-DE">
                <a:solidFill>
                  <a:srgbClr val="000000"/>
                </a:solidFill>
              </a:rPr>
              <a:t>Dept. of Neurosurgery, Asklepios Klinik Hamburg Altona</a:t>
            </a:r>
          </a:p>
        </p:txBody>
      </p:sp>
      <p:sp>
        <p:nvSpPr>
          <p:cNvPr id="243717" name="Rectangle 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101013" y="6597650"/>
            <a:ext cx="5746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00">
                <a:latin typeface="+mn-lt"/>
              </a:defRPr>
            </a:lvl1pPr>
          </a:lstStyle>
          <a:p>
            <a:pPr>
              <a:defRPr/>
            </a:pPr>
            <a:fld id="{FF92CBEC-B857-4F9C-843B-E07075DC037F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549275"/>
            <a:ext cx="7138988" cy="503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8280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1484313"/>
            <a:ext cx="8207375" cy="4681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243720" name="Line 8"/>
          <p:cNvSpPr>
            <a:spLocks noChangeShapeType="1"/>
          </p:cNvSpPr>
          <p:nvPr/>
        </p:nvSpPr>
        <p:spPr bwMode="gray">
          <a:xfrm>
            <a:off x="0" y="6597650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50000"/>
              </a:spcBef>
              <a:defRPr/>
            </a:pPr>
            <a:endParaRPr lang="de-DE" sz="280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ook Antiqu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rgbClr val="006414"/>
        </a:buClr>
        <a:buFont typeface="Book Antiqua" pitchFamily="18" charset="0"/>
        <a:buChar char="•"/>
        <a:defRPr sz="3200" b="1">
          <a:solidFill>
            <a:schemeClr val="accent1"/>
          </a:solidFill>
          <a:latin typeface="+mn-lt"/>
          <a:ea typeface="+mn-ea"/>
          <a:cs typeface="+mn-cs"/>
        </a:defRPr>
      </a:lvl1pPr>
      <a:lvl2pPr marL="1588" indent="455613" algn="l" rtl="0" eaLnBrk="0" fontAlgn="base" hangingPunct="0">
        <a:spcBef>
          <a:spcPct val="20000"/>
        </a:spcBef>
        <a:spcAft>
          <a:spcPct val="20000"/>
        </a:spcAft>
        <a:buClr>
          <a:srgbClr val="006414"/>
        </a:buClr>
        <a:buChar char="–"/>
        <a:defRPr sz="2800">
          <a:solidFill>
            <a:schemeClr val="tx1"/>
          </a:solidFill>
          <a:latin typeface="+mn-lt"/>
        </a:defRPr>
      </a:lvl2pPr>
      <a:lvl3pPr marL="277813" indent="-274638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</a:defRPr>
      </a:lvl3pPr>
      <a:lvl4pPr marL="539750" indent="-260350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Font typeface="Book Antiqua" pitchFamily="18" charset="0"/>
        <a:buChar char="–"/>
        <a:defRPr sz="2000">
          <a:solidFill>
            <a:schemeClr val="tx1"/>
          </a:solidFill>
          <a:latin typeface="+mn-lt"/>
        </a:defRPr>
      </a:lvl4pPr>
      <a:lvl5pPr marL="806450" indent="-265113" algn="l" rtl="0" eaLnBrk="0" fontAlgn="base" hangingPunct="0">
        <a:spcBef>
          <a:spcPct val="20000"/>
        </a:spcBef>
        <a:spcAft>
          <a:spcPct val="20000"/>
        </a:spcAft>
        <a:buClr>
          <a:schemeClr val="accent1"/>
        </a:buClr>
        <a:buFont typeface="Book Antiqua" pitchFamily="18" charset="0"/>
        <a:buChar char="–"/>
        <a:defRPr sz="2000">
          <a:solidFill>
            <a:schemeClr val="tx1"/>
          </a:solidFill>
          <a:latin typeface="+mn-lt"/>
        </a:defRPr>
      </a:lvl5pPr>
      <a:lvl6pPr marL="1263650" indent="-265113" algn="l" rtl="0" fontAlgn="base">
        <a:spcBef>
          <a:spcPct val="20000"/>
        </a:spcBef>
        <a:spcAft>
          <a:spcPct val="20000"/>
        </a:spcAft>
        <a:buClr>
          <a:schemeClr val="accent1"/>
        </a:buClr>
        <a:buFont typeface="Book Antiqua" pitchFamily="18" charset="0"/>
        <a:buChar char="–"/>
        <a:defRPr>
          <a:solidFill>
            <a:schemeClr val="tx1"/>
          </a:solidFill>
          <a:latin typeface="+mn-lt"/>
        </a:defRPr>
      </a:lvl6pPr>
      <a:lvl7pPr marL="1720850" indent="-265113" algn="l" rtl="0" fontAlgn="base">
        <a:spcBef>
          <a:spcPct val="20000"/>
        </a:spcBef>
        <a:spcAft>
          <a:spcPct val="20000"/>
        </a:spcAft>
        <a:buClr>
          <a:schemeClr val="accent1"/>
        </a:buClr>
        <a:buFont typeface="Book Antiqua" pitchFamily="18" charset="0"/>
        <a:buChar char="–"/>
        <a:defRPr>
          <a:solidFill>
            <a:schemeClr val="tx1"/>
          </a:solidFill>
          <a:latin typeface="+mn-lt"/>
        </a:defRPr>
      </a:lvl7pPr>
      <a:lvl8pPr marL="2178050" indent="-265113" algn="l" rtl="0" fontAlgn="base">
        <a:spcBef>
          <a:spcPct val="20000"/>
        </a:spcBef>
        <a:spcAft>
          <a:spcPct val="20000"/>
        </a:spcAft>
        <a:buClr>
          <a:schemeClr val="accent1"/>
        </a:buClr>
        <a:buFont typeface="Book Antiqua" pitchFamily="18" charset="0"/>
        <a:buChar char="–"/>
        <a:defRPr>
          <a:solidFill>
            <a:schemeClr val="tx1"/>
          </a:solidFill>
          <a:latin typeface="+mn-lt"/>
        </a:defRPr>
      </a:lvl8pPr>
      <a:lvl9pPr marL="2635250" indent="-265113" algn="l" rtl="0" fontAlgn="base">
        <a:spcBef>
          <a:spcPct val="20000"/>
        </a:spcBef>
        <a:spcAft>
          <a:spcPct val="20000"/>
        </a:spcAft>
        <a:buClr>
          <a:schemeClr val="accent1"/>
        </a:buClr>
        <a:buFont typeface="Book Antiqua" pitchFamily="18" charset="0"/>
        <a:buChar char="–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3.png"/><Relationship Id="rId2" Type="http://schemas.openxmlformats.org/officeDocument/2006/relationships/video" Target="file:///H:\Wissenschaft\Vortragspr&#228;sentationen\aktuelle%20Vortragspr&#228;sentationen\NPH-Kurs\Bild%20199.wmv" TargetMode="External"/><Relationship Id="rId1" Type="http://schemas.openxmlformats.org/officeDocument/2006/relationships/video" Target="file:///H:\Wissenschaft\Vortragspr&#228;sentationen\aktuelle%20Vortragspr&#228;sentationen\NPH-Kurs\Lumbalpunktion.wmv" TargetMode="Externa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file:///C:\Users\Lenovo3\Desktop\24%20Kas&#305;m\12.00%20Uwe%20Kehler\Drehung%20post%20punctionem.wmv" TargetMode="External"/><Relationship Id="rId1" Type="http://schemas.openxmlformats.org/officeDocument/2006/relationships/video" Target="file:///C:\Users\Lenovo3\Desktop\24%20Kas&#305;m\12.00%20Uwe%20Kehler\Drehung%20prae%20punctionem.wmv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0.jpeg"/><Relationship Id="rId11" Type="http://schemas.openxmlformats.org/officeDocument/2006/relationships/image" Target="../media/image15.png"/><Relationship Id="rId5" Type="http://schemas.openxmlformats.org/officeDocument/2006/relationships/image" Target="../media/image29.jpeg"/><Relationship Id="rId15" Type="http://schemas.openxmlformats.org/officeDocument/2006/relationships/image" Target="../media/image38.jpe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5.jpeg"/><Relationship Id="rId5" Type="http://schemas.openxmlformats.org/officeDocument/2006/relationships/image" Target="../media/image32.pn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8.png"/><Relationship Id="rId5" Type="http://schemas.openxmlformats.org/officeDocument/2006/relationships/hyperlink" Target="../../../Hydrostat.%20Modell/MVI_2465.MOV" TargetMode="Externa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3.jpe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Lenovo3\Desktop\24%20Kas&#305;m\12.00%20Uwe%20Kehler\Stumpe%20Perforationstechnik.avi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5" Type="http://schemas.openxmlformats.org/officeDocument/2006/relationships/hyperlink" Target="../../../Hydrostat.%20Modell/MVI_2465.MOV" TargetMode="Externa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5" Type="http://schemas.openxmlformats.org/officeDocument/2006/relationships/hyperlink" Target="../../../Hydrostat.%20Modell/MVI_2465.MOV" TargetMode="Externa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../../../Hydrostat.%20Modell/MVI_2464.MOV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7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://upload.wikimedia.org/wikipedia/de/8/8f/Tabaksbeutel-Naht.JPG" TargetMode="Externa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86.pn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8.png"/><Relationship Id="rId5" Type="http://schemas.openxmlformats.org/officeDocument/2006/relationships/image" Target="../media/image53.jpeg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19.xml"/><Relationship Id="rId1" Type="http://schemas.openxmlformats.org/officeDocument/2006/relationships/video" Target="file:///C:\Users\Lenovo3\Desktop\24%20Kas&#305;m\12.00%20Uwe%20Kehler\Stumpe%20Perforationstechnik.avi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Dept. of Neurosurgery, Asklepios Klinik Hamburg Altona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812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B8B621-234F-4781-B97E-07595B1A05AC}" type="slidenum">
              <a:rPr lang="de-DE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815" name="Bogen 814"/>
          <p:cNvSpPr/>
          <p:nvPr/>
        </p:nvSpPr>
        <p:spPr bwMode="auto">
          <a:xfrm>
            <a:off x="900113" y="2565400"/>
            <a:ext cx="5256212" cy="1008063"/>
          </a:xfrm>
          <a:prstGeom prst="arc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82800" rIns="0" anchor="ctr"/>
          <a:lstStyle/>
          <a:p>
            <a:pPr algn="l">
              <a:spcBef>
                <a:spcPct val="50000"/>
              </a:spcBef>
              <a:defRPr/>
            </a:pPr>
            <a:endParaRPr lang="en-US" sz="2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6" name="Bogen 815"/>
          <p:cNvSpPr/>
          <p:nvPr/>
        </p:nvSpPr>
        <p:spPr bwMode="auto">
          <a:xfrm>
            <a:off x="1403350" y="3500438"/>
            <a:ext cx="3384550" cy="288925"/>
          </a:xfrm>
          <a:prstGeom prst="arc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82800" rIns="0" anchor="ctr"/>
          <a:lstStyle/>
          <a:p>
            <a:pPr algn="l">
              <a:spcBef>
                <a:spcPct val="50000"/>
              </a:spcBef>
              <a:defRPr/>
            </a:pPr>
            <a:endParaRPr lang="en-US" sz="2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8" name="Bogen 817"/>
          <p:cNvSpPr/>
          <p:nvPr/>
        </p:nvSpPr>
        <p:spPr bwMode="auto">
          <a:xfrm>
            <a:off x="2700338" y="4868863"/>
            <a:ext cx="647700" cy="647700"/>
          </a:xfrm>
          <a:prstGeom prst="arc">
            <a:avLst>
              <a:gd name="adj1" fmla="val 16200000"/>
              <a:gd name="adj2" fmla="val 0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82800" rIns="0" anchor="ctr"/>
          <a:lstStyle/>
          <a:p>
            <a:pPr algn="l">
              <a:spcBef>
                <a:spcPct val="50000"/>
              </a:spcBef>
              <a:defRPr/>
            </a:pPr>
            <a:endParaRPr lang="en-US" sz="2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3" name="Titel 8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</a:t>
            </a:r>
            <a:r>
              <a:rPr lang="en-US" dirty="0" err="1" smtClean="0"/>
              <a:t>Şant</a:t>
            </a:r>
            <a:r>
              <a:rPr lang="en-US" dirty="0" smtClean="0"/>
              <a:t> </a:t>
            </a:r>
            <a:r>
              <a:rPr lang="en-US" dirty="0" err="1" smtClean="0"/>
              <a:t>Okulu</a:t>
            </a:r>
            <a:r>
              <a:rPr lang="en-US" dirty="0" smtClean="0"/>
              <a:t>, Izmir</a:t>
            </a:r>
            <a:endParaRPr lang="en-US" dirty="0"/>
          </a:p>
        </p:txBody>
      </p:sp>
      <p:sp>
        <p:nvSpPr>
          <p:cNvPr id="814" name="Freeform 342"/>
          <p:cNvSpPr>
            <a:spLocks/>
          </p:cNvSpPr>
          <p:nvPr/>
        </p:nvSpPr>
        <p:spPr bwMode="gray">
          <a:xfrm>
            <a:off x="2411760" y="2420888"/>
            <a:ext cx="1152128" cy="1800200"/>
          </a:xfrm>
          <a:custGeom>
            <a:avLst/>
            <a:gdLst>
              <a:gd name="T0" fmla="*/ 91 w 85"/>
              <a:gd name="T1" fmla="*/ 1143 h 121"/>
              <a:gd name="T2" fmla="*/ 76 w 85"/>
              <a:gd name="T3" fmla="*/ 1013 h 121"/>
              <a:gd name="T4" fmla="*/ 36 w 85"/>
              <a:gd name="T5" fmla="*/ 955 h 121"/>
              <a:gd name="T6" fmla="*/ 22 w 85"/>
              <a:gd name="T7" fmla="*/ 860 h 121"/>
              <a:gd name="T8" fmla="*/ 0 w 85"/>
              <a:gd name="T9" fmla="*/ 806 h 121"/>
              <a:gd name="T10" fmla="*/ 0 w 85"/>
              <a:gd name="T11" fmla="*/ 769 h 121"/>
              <a:gd name="T12" fmla="*/ 36 w 85"/>
              <a:gd name="T13" fmla="*/ 693 h 121"/>
              <a:gd name="T14" fmla="*/ 13 w 85"/>
              <a:gd name="T15" fmla="*/ 656 h 121"/>
              <a:gd name="T16" fmla="*/ 36 w 85"/>
              <a:gd name="T17" fmla="*/ 618 h 121"/>
              <a:gd name="T18" fmla="*/ 126 w 85"/>
              <a:gd name="T19" fmla="*/ 542 h 121"/>
              <a:gd name="T20" fmla="*/ 138 w 85"/>
              <a:gd name="T21" fmla="*/ 463 h 121"/>
              <a:gd name="T22" fmla="*/ 113 w 85"/>
              <a:gd name="T23" fmla="*/ 417 h 121"/>
              <a:gd name="T24" fmla="*/ 151 w 85"/>
              <a:gd name="T25" fmla="*/ 346 h 121"/>
              <a:gd name="T26" fmla="*/ 126 w 85"/>
              <a:gd name="T27" fmla="*/ 304 h 121"/>
              <a:gd name="T28" fmla="*/ 166 w 85"/>
              <a:gd name="T29" fmla="*/ 243 h 121"/>
              <a:gd name="T30" fmla="*/ 229 w 85"/>
              <a:gd name="T31" fmla="*/ 243 h 121"/>
              <a:gd name="T32" fmla="*/ 264 w 85"/>
              <a:gd name="T33" fmla="*/ 264 h 121"/>
              <a:gd name="T34" fmla="*/ 300 w 85"/>
              <a:gd name="T35" fmla="*/ 243 h 121"/>
              <a:gd name="T36" fmla="*/ 342 w 85"/>
              <a:gd name="T37" fmla="*/ 208 h 121"/>
              <a:gd name="T38" fmla="*/ 347 w 85"/>
              <a:gd name="T39" fmla="*/ 116 h 121"/>
              <a:gd name="T40" fmla="*/ 325 w 85"/>
              <a:gd name="T41" fmla="*/ 22 h 121"/>
              <a:gd name="T42" fmla="*/ 325 w 85"/>
              <a:gd name="T43" fmla="*/ 13 h 121"/>
              <a:gd name="T44" fmla="*/ 367 w 85"/>
              <a:gd name="T45" fmla="*/ 0 h 121"/>
              <a:gd name="T46" fmla="*/ 456 w 85"/>
              <a:gd name="T47" fmla="*/ 13 h 121"/>
              <a:gd name="T48" fmla="*/ 498 w 85"/>
              <a:gd name="T49" fmla="*/ 91 h 121"/>
              <a:gd name="T50" fmla="*/ 576 w 85"/>
              <a:gd name="T51" fmla="*/ 101 h 121"/>
              <a:gd name="T52" fmla="*/ 609 w 85"/>
              <a:gd name="T53" fmla="*/ 130 h 121"/>
              <a:gd name="T54" fmla="*/ 688 w 85"/>
              <a:gd name="T55" fmla="*/ 138 h 121"/>
              <a:gd name="T56" fmla="*/ 756 w 85"/>
              <a:gd name="T57" fmla="*/ 78 h 121"/>
              <a:gd name="T58" fmla="*/ 876 w 85"/>
              <a:gd name="T59" fmla="*/ 37 h 121"/>
              <a:gd name="T60" fmla="*/ 894 w 85"/>
              <a:gd name="T61" fmla="*/ 116 h 121"/>
              <a:gd name="T62" fmla="*/ 916 w 85"/>
              <a:gd name="T63" fmla="*/ 130 h 121"/>
              <a:gd name="T64" fmla="*/ 969 w 85"/>
              <a:gd name="T65" fmla="*/ 193 h 121"/>
              <a:gd name="T66" fmla="*/ 990 w 85"/>
              <a:gd name="T67" fmla="*/ 289 h 121"/>
              <a:gd name="T68" fmla="*/ 969 w 85"/>
              <a:gd name="T69" fmla="*/ 439 h 121"/>
              <a:gd name="T70" fmla="*/ 1068 w 85"/>
              <a:gd name="T71" fmla="*/ 769 h 121"/>
              <a:gd name="T72" fmla="*/ 955 w 85"/>
              <a:gd name="T73" fmla="*/ 784 h 121"/>
              <a:gd name="T74" fmla="*/ 916 w 85"/>
              <a:gd name="T75" fmla="*/ 844 h 121"/>
              <a:gd name="T76" fmla="*/ 743 w 85"/>
              <a:gd name="T77" fmla="*/ 957 h 121"/>
              <a:gd name="T78" fmla="*/ 768 w 85"/>
              <a:gd name="T79" fmla="*/ 1103 h 121"/>
              <a:gd name="T80" fmla="*/ 931 w 85"/>
              <a:gd name="T81" fmla="*/ 1243 h 121"/>
              <a:gd name="T82" fmla="*/ 916 w 85"/>
              <a:gd name="T83" fmla="*/ 1289 h 121"/>
              <a:gd name="T84" fmla="*/ 853 w 85"/>
              <a:gd name="T85" fmla="*/ 1357 h 121"/>
              <a:gd name="T86" fmla="*/ 864 w 85"/>
              <a:gd name="T87" fmla="*/ 1429 h 121"/>
              <a:gd name="T88" fmla="*/ 826 w 85"/>
              <a:gd name="T89" fmla="*/ 1477 h 121"/>
              <a:gd name="T90" fmla="*/ 756 w 85"/>
              <a:gd name="T91" fmla="*/ 1454 h 121"/>
              <a:gd name="T92" fmla="*/ 680 w 85"/>
              <a:gd name="T93" fmla="*/ 1510 h 121"/>
              <a:gd name="T94" fmla="*/ 552 w 85"/>
              <a:gd name="T95" fmla="*/ 1532 h 121"/>
              <a:gd name="T96" fmla="*/ 456 w 85"/>
              <a:gd name="T97" fmla="*/ 1518 h 121"/>
              <a:gd name="T98" fmla="*/ 388 w 85"/>
              <a:gd name="T99" fmla="*/ 1510 h 121"/>
              <a:gd name="T100" fmla="*/ 310 w 85"/>
              <a:gd name="T101" fmla="*/ 1440 h 121"/>
              <a:gd name="T102" fmla="*/ 242 w 85"/>
              <a:gd name="T103" fmla="*/ 1454 h 121"/>
              <a:gd name="T104" fmla="*/ 187 w 85"/>
              <a:gd name="T105" fmla="*/ 1495 h 121"/>
              <a:gd name="T106" fmla="*/ 229 w 85"/>
              <a:gd name="T107" fmla="*/ 1324 h 121"/>
              <a:gd name="T108" fmla="*/ 289 w 85"/>
              <a:gd name="T109" fmla="*/ 1164 h 121"/>
              <a:gd name="T110" fmla="*/ 206 w 85"/>
              <a:gd name="T111" fmla="*/ 1143 h 121"/>
              <a:gd name="T112" fmla="*/ 91 w 85"/>
              <a:gd name="T113" fmla="*/ 1143 h 1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5"/>
              <a:gd name="T172" fmla="*/ 0 h 121"/>
              <a:gd name="T173" fmla="*/ 85 w 85"/>
              <a:gd name="T174" fmla="*/ 121 h 1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5" h="121">
                <a:moveTo>
                  <a:pt x="7" y="90"/>
                </a:moveTo>
                <a:lnTo>
                  <a:pt x="6" y="80"/>
                </a:lnTo>
                <a:lnTo>
                  <a:pt x="3" y="75"/>
                </a:lnTo>
                <a:lnTo>
                  <a:pt x="2" y="68"/>
                </a:lnTo>
                <a:lnTo>
                  <a:pt x="0" y="64"/>
                </a:lnTo>
                <a:lnTo>
                  <a:pt x="0" y="61"/>
                </a:lnTo>
                <a:lnTo>
                  <a:pt x="3" y="55"/>
                </a:lnTo>
                <a:lnTo>
                  <a:pt x="1" y="52"/>
                </a:lnTo>
                <a:lnTo>
                  <a:pt x="3" y="49"/>
                </a:lnTo>
                <a:lnTo>
                  <a:pt x="10" y="43"/>
                </a:lnTo>
                <a:lnTo>
                  <a:pt x="11" y="37"/>
                </a:lnTo>
                <a:lnTo>
                  <a:pt x="9" y="33"/>
                </a:lnTo>
                <a:lnTo>
                  <a:pt x="12" y="27"/>
                </a:lnTo>
                <a:lnTo>
                  <a:pt x="10" y="24"/>
                </a:lnTo>
                <a:lnTo>
                  <a:pt x="13" y="19"/>
                </a:lnTo>
                <a:lnTo>
                  <a:pt x="18" y="19"/>
                </a:lnTo>
                <a:lnTo>
                  <a:pt x="21" y="21"/>
                </a:lnTo>
                <a:lnTo>
                  <a:pt x="24" y="19"/>
                </a:lnTo>
                <a:lnTo>
                  <a:pt x="27" y="16"/>
                </a:lnTo>
                <a:lnTo>
                  <a:pt x="28" y="9"/>
                </a:lnTo>
                <a:lnTo>
                  <a:pt x="26" y="2"/>
                </a:lnTo>
                <a:lnTo>
                  <a:pt x="26" y="1"/>
                </a:lnTo>
                <a:lnTo>
                  <a:pt x="29" y="0"/>
                </a:lnTo>
                <a:lnTo>
                  <a:pt x="36" y="1"/>
                </a:lnTo>
                <a:lnTo>
                  <a:pt x="40" y="7"/>
                </a:lnTo>
                <a:lnTo>
                  <a:pt x="46" y="8"/>
                </a:lnTo>
                <a:lnTo>
                  <a:pt x="48" y="10"/>
                </a:lnTo>
                <a:lnTo>
                  <a:pt x="55" y="11"/>
                </a:lnTo>
                <a:lnTo>
                  <a:pt x="60" y="6"/>
                </a:lnTo>
                <a:lnTo>
                  <a:pt x="70" y="3"/>
                </a:lnTo>
                <a:lnTo>
                  <a:pt x="71" y="9"/>
                </a:lnTo>
                <a:lnTo>
                  <a:pt x="73" y="10"/>
                </a:lnTo>
                <a:lnTo>
                  <a:pt x="77" y="15"/>
                </a:lnTo>
                <a:lnTo>
                  <a:pt x="79" y="23"/>
                </a:lnTo>
                <a:lnTo>
                  <a:pt x="77" y="35"/>
                </a:lnTo>
                <a:lnTo>
                  <a:pt x="85" y="61"/>
                </a:lnTo>
                <a:lnTo>
                  <a:pt x="76" y="62"/>
                </a:lnTo>
                <a:lnTo>
                  <a:pt x="73" y="67"/>
                </a:lnTo>
                <a:lnTo>
                  <a:pt x="59" y="76"/>
                </a:lnTo>
                <a:lnTo>
                  <a:pt x="61" y="87"/>
                </a:lnTo>
                <a:lnTo>
                  <a:pt x="74" y="98"/>
                </a:lnTo>
                <a:lnTo>
                  <a:pt x="73" y="102"/>
                </a:lnTo>
                <a:lnTo>
                  <a:pt x="68" y="107"/>
                </a:lnTo>
                <a:lnTo>
                  <a:pt x="69" y="113"/>
                </a:lnTo>
                <a:lnTo>
                  <a:pt x="66" y="117"/>
                </a:lnTo>
                <a:lnTo>
                  <a:pt x="60" y="115"/>
                </a:lnTo>
                <a:lnTo>
                  <a:pt x="54" y="119"/>
                </a:lnTo>
                <a:lnTo>
                  <a:pt x="44" y="121"/>
                </a:lnTo>
                <a:lnTo>
                  <a:pt x="36" y="120"/>
                </a:lnTo>
                <a:lnTo>
                  <a:pt x="31" y="119"/>
                </a:lnTo>
                <a:lnTo>
                  <a:pt x="25" y="114"/>
                </a:lnTo>
                <a:lnTo>
                  <a:pt x="19" y="115"/>
                </a:lnTo>
                <a:lnTo>
                  <a:pt x="15" y="118"/>
                </a:lnTo>
                <a:lnTo>
                  <a:pt x="18" y="105"/>
                </a:lnTo>
                <a:lnTo>
                  <a:pt x="23" y="92"/>
                </a:lnTo>
                <a:lnTo>
                  <a:pt x="16" y="90"/>
                </a:lnTo>
                <a:lnTo>
                  <a:pt x="7" y="9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l">
              <a:spcBef>
                <a:spcPct val="50000"/>
              </a:spcBef>
            </a:pPr>
            <a:endParaRPr lang="en-US" sz="2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7" name="Freeform 766"/>
          <p:cNvSpPr>
            <a:spLocks/>
          </p:cNvSpPr>
          <p:nvPr/>
        </p:nvSpPr>
        <p:spPr bwMode="gray">
          <a:xfrm>
            <a:off x="5076056" y="4581128"/>
            <a:ext cx="2592288" cy="1440160"/>
          </a:xfrm>
          <a:custGeom>
            <a:avLst/>
            <a:gdLst>
              <a:gd name="T0" fmla="*/ 1225 w 168"/>
              <a:gd name="T1" fmla="*/ 264 h 82"/>
              <a:gd name="T2" fmla="*/ 1251 w 168"/>
              <a:gd name="T3" fmla="*/ 473 h 82"/>
              <a:gd name="T4" fmla="*/ 1183 w 168"/>
              <a:gd name="T5" fmla="*/ 456 h 82"/>
              <a:gd name="T6" fmla="*/ 1079 w 168"/>
              <a:gd name="T7" fmla="*/ 473 h 82"/>
              <a:gd name="T8" fmla="*/ 1004 w 168"/>
              <a:gd name="T9" fmla="*/ 471 h 82"/>
              <a:gd name="T10" fmla="*/ 832 w 168"/>
              <a:gd name="T11" fmla="*/ 514 h 82"/>
              <a:gd name="T12" fmla="*/ 698 w 168"/>
              <a:gd name="T13" fmla="*/ 527 h 82"/>
              <a:gd name="T14" fmla="*/ 644 w 168"/>
              <a:gd name="T15" fmla="*/ 622 h 82"/>
              <a:gd name="T16" fmla="*/ 652 w 168"/>
              <a:gd name="T17" fmla="*/ 519 h 82"/>
              <a:gd name="T18" fmla="*/ 561 w 168"/>
              <a:gd name="T19" fmla="*/ 539 h 82"/>
              <a:gd name="T20" fmla="*/ 511 w 168"/>
              <a:gd name="T21" fmla="*/ 561 h 82"/>
              <a:gd name="T22" fmla="*/ 414 w 168"/>
              <a:gd name="T23" fmla="*/ 576 h 82"/>
              <a:gd name="T24" fmla="*/ 318 w 168"/>
              <a:gd name="T25" fmla="*/ 498 h 82"/>
              <a:gd name="T26" fmla="*/ 285 w 168"/>
              <a:gd name="T27" fmla="*/ 542 h 82"/>
              <a:gd name="T28" fmla="*/ 202 w 168"/>
              <a:gd name="T29" fmla="*/ 567 h 82"/>
              <a:gd name="T30" fmla="*/ 159 w 168"/>
              <a:gd name="T31" fmla="*/ 527 h 82"/>
              <a:gd name="T32" fmla="*/ 126 w 168"/>
              <a:gd name="T33" fmla="*/ 576 h 82"/>
              <a:gd name="T34" fmla="*/ 91 w 168"/>
              <a:gd name="T35" fmla="*/ 576 h 82"/>
              <a:gd name="T36" fmla="*/ 113 w 168"/>
              <a:gd name="T37" fmla="*/ 514 h 82"/>
              <a:gd name="T38" fmla="*/ 76 w 168"/>
              <a:gd name="T39" fmla="*/ 514 h 82"/>
              <a:gd name="T40" fmla="*/ 55 w 168"/>
              <a:gd name="T41" fmla="*/ 498 h 82"/>
              <a:gd name="T42" fmla="*/ 91 w 168"/>
              <a:gd name="T43" fmla="*/ 473 h 82"/>
              <a:gd name="T44" fmla="*/ 60 w 168"/>
              <a:gd name="T45" fmla="*/ 415 h 82"/>
              <a:gd name="T46" fmla="*/ 22 w 168"/>
              <a:gd name="T47" fmla="*/ 393 h 82"/>
              <a:gd name="T48" fmla="*/ 0 w 168"/>
              <a:gd name="T49" fmla="*/ 355 h 82"/>
              <a:gd name="T50" fmla="*/ 46 w 168"/>
              <a:gd name="T51" fmla="*/ 342 h 82"/>
              <a:gd name="T52" fmla="*/ 33 w 168"/>
              <a:gd name="T53" fmla="*/ 279 h 82"/>
              <a:gd name="T54" fmla="*/ 8 w 168"/>
              <a:gd name="T55" fmla="*/ 255 h 82"/>
              <a:gd name="T56" fmla="*/ 33 w 168"/>
              <a:gd name="T57" fmla="*/ 187 h 82"/>
              <a:gd name="T58" fmla="*/ 99 w 168"/>
              <a:gd name="T59" fmla="*/ 166 h 82"/>
              <a:gd name="T60" fmla="*/ 180 w 168"/>
              <a:gd name="T61" fmla="*/ 166 h 82"/>
              <a:gd name="T62" fmla="*/ 230 w 168"/>
              <a:gd name="T63" fmla="*/ 126 h 82"/>
              <a:gd name="T64" fmla="*/ 194 w 168"/>
              <a:gd name="T65" fmla="*/ 83 h 82"/>
              <a:gd name="T66" fmla="*/ 285 w 168"/>
              <a:gd name="T67" fmla="*/ 76 h 82"/>
              <a:gd name="T68" fmla="*/ 381 w 168"/>
              <a:gd name="T69" fmla="*/ 36 h 82"/>
              <a:gd name="T70" fmla="*/ 539 w 168"/>
              <a:gd name="T71" fmla="*/ 8 h 82"/>
              <a:gd name="T72" fmla="*/ 607 w 168"/>
              <a:gd name="T73" fmla="*/ 46 h 82"/>
              <a:gd name="T74" fmla="*/ 720 w 168"/>
              <a:gd name="T75" fmla="*/ 91 h 82"/>
              <a:gd name="T76" fmla="*/ 811 w 168"/>
              <a:gd name="T77" fmla="*/ 113 h 82"/>
              <a:gd name="T78" fmla="*/ 907 w 168"/>
              <a:gd name="T79" fmla="*/ 104 h 82"/>
              <a:gd name="T80" fmla="*/ 1033 w 168"/>
              <a:gd name="T81" fmla="*/ 60 h 82"/>
              <a:gd name="T82" fmla="*/ 1095 w 168"/>
              <a:gd name="T83" fmla="*/ 46 h 82"/>
              <a:gd name="T84" fmla="*/ 1191 w 168"/>
              <a:gd name="T85" fmla="*/ 124 h 82"/>
              <a:gd name="T86" fmla="*/ 1238 w 168"/>
              <a:gd name="T87" fmla="*/ 206 h 8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68"/>
              <a:gd name="T133" fmla="*/ 0 h 82"/>
              <a:gd name="T134" fmla="*/ 168 w 168"/>
              <a:gd name="T135" fmla="*/ 82 h 8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68" h="82">
                <a:moveTo>
                  <a:pt x="167" y="31"/>
                </a:moveTo>
                <a:lnTo>
                  <a:pt x="163" y="35"/>
                </a:lnTo>
                <a:lnTo>
                  <a:pt x="168" y="55"/>
                </a:lnTo>
                <a:lnTo>
                  <a:pt x="167" y="63"/>
                </a:lnTo>
                <a:lnTo>
                  <a:pt x="161" y="64"/>
                </a:lnTo>
                <a:lnTo>
                  <a:pt x="158" y="60"/>
                </a:lnTo>
                <a:lnTo>
                  <a:pt x="151" y="58"/>
                </a:lnTo>
                <a:lnTo>
                  <a:pt x="144" y="63"/>
                </a:lnTo>
                <a:lnTo>
                  <a:pt x="142" y="60"/>
                </a:lnTo>
                <a:lnTo>
                  <a:pt x="134" y="62"/>
                </a:lnTo>
                <a:lnTo>
                  <a:pt x="122" y="66"/>
                </a:lnTo>
                <a:lnTo>
                  <a:pt x="111" y="68"/>
                </a:lnTo>
                <a:lnTo>
                  <a:pt x="107" y="66"/>
                </a:lnTo>
                <a:lnTo>
                  <a:pt x="93" y="70"/>
                </a:lnTo>
                <a:lnTo>
                  <a:pt x="93" y="76"/>
                </a:lnTo>
                <a:lnTo>
                  <a:pt x="86" y="82"/>
                </a:lnTo>
                <a:lnTo>
                  <a:pt x="87" y="78"/>
                </a:lnTo>
                <a:lnTo>
                  <a:pt x="87" y="69"/>
                </a:lnTo>
                <a:lnTo>
                  <a:pt x="77" y="69"/>
                </a:lnTo>
                <a:lnTo>
                  <a:pt x="75" y="71"/>
                </a:lnTo>
                <a:lnTo>
                  <a:pt x="71" y="73"/>
                </a:lnTo>
                <a:lnTo>
                  <a:pt x="68" y="74"/>
                </a:lnTo>
                <a:lnTo>
                  <a:pt x="60" y="76"/>
                </a:lnTo>
                <a:lnTo>
                  <a:pt x="55" y="76"/>
                </a:lnTo>
                <a:lnTo>
                  <a:pt x="45" y="68"/>
                </a:lnTo>
                <a:lnTo>
                  <a:pt x="42" y="66"/>
                </a:lnTo>
                <a:lnTo>
                  <a:pt x="38" y="69"/>
                </a:lnTo>
                <a:lnTo>
                  <a:pt x="38" y="72"/>
                </a:lnTo>
                <a:lnTo>
                  <a:pt x="34" y="73"/>
                </a:lnTo>
                <a:lnTo>
                  <a:pt x="27" y="75"/>
                </a:lnTo>
                <a:lnTo>
                  <a:pt x="24" y="71"/>
                </a:lnTo>
                <a:lnTo>
                  <a:pt x="21" y="70"/>
                </a:lnTo>
                <a:lnTo>
                  <a:pt x="18" y="73"/>
                </a:lnTo>
                <a:lnTo>
                  <a:pt x="17" y="76"/>
                </a:lnTo>
                <a:lnTo>
                  <a:pt x="12" y="78"/>
                </a:lnTo>
                <a:lnTo>
                  <a:pt x="12" y="76"/>
                </a:lnTo>
                <a:lnTo>
                  <a:pt x="15" y="72"/>
                </a:lnTo>
                <a:lnTo>
                  <a:pt x="15" y="68"/>
                </a:lnTo>
                <a:lnTo>
                  <a:pt x="13" y="66"/>
                </a:lnTo>
                <a:lnTo>
                  <a:pt x="10" y="68"/>
                </a:lnTo>
                <a:lnTo>
                  <a:pt x="7" y="69"/>
                </a:lnTo>
                <a:lnTo>
                  <a:pt x="7" y="66"/>
                </a:lnTo>
                <a:lnTo>
                  <a:pt x="10" y="64"/>
                </a:lnTo>
                <a:lnTo>
                  <a:pt x="12" y="63"/>
                </a:lnTo>
                <a:lnTo>
                  <a:pt x="8" y="61"/>
                </a:lnTo>
                <a:lnTo>
                  <a:pt x="8" y="55"/>
                </a:lnTo>
                <a:lnTo>
                  <a:pt x="6" y="52"/>
                </a:lnTo>
                <a:lnTo>
                  <a:pt x="3" y="52"/>
                </a:lnTo>
                <a:lnTo>
                  <a:pt x="0" y="49"/>
                </a:lnTo>
                <a:lnTo>
                  <a:pt x="0" y="47"/>
                </a:lnTo>
                <a:lnTo>
                  <a:pt x="5" y="47"/>
                </a:lnTo>
                <a:lnTo>
                  <a:pt x="6" y="45"/>
                </a:lnTo>
                <a:lnTo>
                  <a:pt x="5" y="42"/>
                </a:lnTo>
                <a:lnTo>
                  <a:pt x="4" y="37"/>
                </a:lnTo>
                <a:lnTo>
                  <a:pt x="6" y="34"/>
                </a:lnTo>
                <a:lnTo>
                  <a:pt x="1" y="34"/>
                </a:lnTo>
                <a:lnTo>
                  <a:pt x="0" y="32"/>
                </a:lnTo>
                <a:lnTo>
                  <a:pt x="4" y="25"/>
                </a:lnTo>
                <a:lnTo>
                  <a:pt x="8" y="22"/>
                </a:lnTo>
                <a:lnTo>
                  <a:pt x="13" y="22"/>
                </a:lnTo>
                <a:lnTo>
                  <a:pt x="19" y="20"/>
                </a:lnTo>
                <a:lnTo>
                  <a:pt x="24" y="22"/>
                </a:lnTo>
                <a:lnTo>
                  <a:pt x="30" y="19"/>
                </a:lnTo>
                <a:lnTo>
                  <a:pt x="31" y="17"/>
                </a:lnTo>
                <a:lnTo>
                  <a:pt x="26" y="15"/>
                </a:lnTo>
                <a:lnTo>
                  <a:pt x="26" y="11"/>
                </a:lnTo>
                <a:lnTo>
                  <a:pt x="30" y="10"/>
                </a:lnTo>
                <a:lnTo>
                  <a:pt x="38" y="10"/>
                </a:lnTo>
                <a:lnTo>
                  <a:pt x="42" y="11"/>
                </a:lnTo>
                <a:lnTo>
                  <a:pt x="51" y="5"/>
                </a:lnTo>
                <a:lnTo>
                  <a:pt x="62" y="1"/>
                </a:lnTo>
                <a:lnTo>
                  <a:pt x="72" y="1"/>
                </a:lnTo>
                <a:lnTo>
                  <a:pt x="77" y="0"/>
                </a:lnTo>
                <a:lnTo>
                  <a:pt x="81" y="6"/>
                </a:lnTo>
                <a:lnTo>
                  <a:pt x="88" y="5"/>
                </a:lnTo>
                <a:lnTo>
                  <a:pt x="96" y="12"/>
                </a:lnTo>
                <a:lnTo>
                  <a:pt x="100" y="11"/>
                </a:lnTo>
                <a:lnTo>
                  <a:pt x="108" y="15"/>
                </a:lnTo>
                <a:lnTo>
                  <a:pt x="114" y="12"/>
                </a:lnTo>
                <a:lnTo>
                  <a:pt x="121" y="14"/>
                </a:lnTo>
                <a:lnTo>
                  <a:pt x="127" y="14"/>
                </a:lnTo>
                <a:lnTo>
                  <a:pt x="138" y="8"/>
                </a:lnTo>
                <a:lnTo>
                  <a:pt x="139" y="4"/>
                </a:lnTo>
                <a:lnTo>
                  <a:pt x="146" y="6"/>
                </a:lnTo>
                <a:lnTo>
                  <a:pt x="152" y="6"/>
                </a:lnTo>
                <a:lnTo>
                  <a:pt x="159" y="16"/>
                </a:lnTo>
                <a:lnTo>
                  <a:pt x="160" y="24"/>
                </a:lnTo>
                <a:lnTo>
                  <a:pt x="165" y="27"/>
                </a:lnTo>
                <a:lnTo>
                  <a:pt x="167" y="31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l">
              <a:spcBef>
                <a:spcPct val="50000"/>
              </a:spcBef>
              <a:defRPr/>
            </a:pPr>
            <a:endParaRPr lang="en-US" sz="2800" dirty="0">
              <a:solidFill>
                <a:srgbClr val="006414">
                  <a:lumMod val="90000"/>
                  <a:lumOff val="10000"/>
                </a:srgbClr>
              </a:solidFill>
              <a:latin typeface="Arial" charset="0"/>
            </a:endParaRPr>
          </a:p>
        </p:txBody>
      </p:sp>
      <p:sp>
        <p:nvSpPr>
          <p:cNvPr id="820" name="Bogen 819"/>
          <p:cNvSpPr/>
          <p:nvPr/>
        </p:nvSpPr>
        <p:spPr bwMode="auto">
          <a:xfrm>
            <a:off x="2051720" y="2060848"/>
            <a:ext cx="936104" cy="1368152"/>
          </a:xfrm>
          <a:prstGeom prst="arc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8280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823" name="Gerade Verbindung mit Pfeil 822"/>
          <p:cNvCxnSpPr/>
          <p:nvPr/>
        </p:nvCxnSpPr>
        <p:spPr bwMode="auto">
          <a:xfrm rot="10800000">
            <a:off x="1259632" y="1988840"/>
            <a:ext cx="1728194" cy="79208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819" name="Picture 14" descr="74"/>
          <p:cNvPicPr>
            <a:picLocks noChangeAspect="1" noChangeArrowheads="1"/>
          </p:cNvPicPr>
          <p:nvPr/>
        </p:nvPicPr>
        <p:blipFill>
          <a:blip r:embed="rId3" cstate="print"/>
          <a:srcRect l="35666" t="39945" r="36360" b="33774"/>
          <a:stretch>
            <a:fillRect/>
          </a:stretch>
        </p:blipFill>
        <p:spPr bwMode="auto">
          <a:xfrm>
            <a:off x="467544" y="1412776"/>
            <a:ext cx="1612979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7" name="Textfeld 826"/>
          <p:cNvSpPr txBox="1"/>
          <p:nvPr/>
        </p:nvSpPr>
        <p:spPr>
          <a:xfrm>
            <a:off x="2411760" y="1844824"/>
            <a:ext cx="1052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Hamburg</a:t>
            </a:r>
            <a:endParaRPr lang="en-US" sz="1800" dirty="0"/>
          </a:p>
        </p:txBody>
      </p:sp>
      <p:sp>
        <p:nvSpPr>
          <p:cNvPr id="828" name="Ellipse 827"/>
          <p:cNvSpPr/>
          <p:nvPr/>
        </p:nvSpPr>
        <p:spPr bwMode="auto">
          <a:xfrm>
            <a:off x="2987824" y="2780928"/>
            <a:ext cx="72008" cy="72008"/>
          </a:xfrm>
          <a:prstGeom prst="ellipse">
            <a:avLst/>
          </a:prstGeom>
          <a:solidFill>
            <a:srgbClr val="FF5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8280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29" name="Ellipse 828"/>
          <p:cNvSpPr/>
          <p:nvPr/>
        </p:nvSpPr>
        <p:spPr bwMode="auto">
          <a:xfrm>
            <a:off x="5148064" y="5373216"/>
            <a:ext cx="144016" cy="144016"/>
          </a:xfrm>
          <a:prstGeom prst="ellipse">
            <a:avLst/>
          </a:prstGeom>
          <a:solidFill>
            <a:srgbClr val="FF5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8280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30" name="Bogen 829"/>
          <p:cNvSpPr/>
          <p:nvPr/>
        </p:nvSpPr>
        <p:spPr bwMode="auto">
          <a:xfrm>
            <a:off x="1115616" y="2780928"/>
            <a:ext cx="4104456" cy="5328592"/>
          </a:xfrm>
          <a:prstGeom prst="arc">
            <a:avLst>
              <a:gd name="adj1" fmla="val 15983122"/>
              <a:gd name="adj2" fmla="val 0"/>
            </a:avLst>
          </a:prstGeom>
          <a:noFill/>
          <a:ln w="22225" cap="flat" cmpd="sng" algn="ctr">
            <a:solidFill>
              <a:srgbClr val="8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0" tIns="8280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146" name="Picture 2" descr="http://picture.yatego.com/images/41bd99660b0751.9/flugzeug_001.jpg"/>
          <p:cNvPicPr>
            <a:picLocks noChangeAspect="1" noChangeArrowheads="1"/>
          </p:cNvPicPr>
          <p:nvPr/>
        </p:nvPicPr>
        <p:blipFill>
          <a:blip r:embed="rId4" cstate="print"/>
          <a:srcRect l="-1587" t="24328" r="1701" b="37873"/>
          <a:stretch>
            <a:fillRect/>
          </a:stretch>
        </p:blipFill>
        <p:spPr bwMode="auto">
          <a:xfrm>
            <a:off x="3779912" y="3284984"/>
            <a:ext cx="1872208" cy="708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31" name="Textfeld 830"/>
          <p:cNvSpPr txBox="1"/>
          <p:nvPr/>
        </p:nvSpPr>
        <p:spPr>
          <a:xfrm>
            <a:off x="4283968" y="544522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Izmir</a:t>
            </a:r>
            <a:endParaRPr lang="en-US" sz="1800" dirty="0"/>
          </a:p>
        </p:txBody>
      </p:sp>
      <p:pic>
        <p:nvPicPr>
          <p:cNvPr id="6148" name="Picture 4" descr="http://cache.virtualtourist.com/3448027-izmir_by_night-Izmi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5301208"/>
            <a:ext cx="1792200" cy="12961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14375" y="642938"/>
            <a:ext cx="7924800" cy="260350"/>
          </a:xfrm>
        </p:spPr>
        <p:txBody>
          <a:bodyPr/>
          <a:lstStyle/>
          <a:p>
            <a:pPr eaLnBrk="1" hangingPunct="1"/>
            <a:r>
              <a:rPr lang="de-DE" smtClean="0"/>
              <a:t>NPH  - spinal tap test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71500" y="1500188"/>
            <a:ext cx="7772400" cy="5638800"/>
          </a:xfrm>
        </p:spPr>
        <p:txBody>
          <a:bodyPr/>
          <a:lstStyle/>
          <a:p>
            <a:pPr marL="344488" lvl="1" indent="-342900" eaLnBrk="1" hangingPunct="1">
              <a:buFont typeface="Arial" charset="0"/>
              <a:buChar char="•"/>
            </a:pPr>
            <a:r>
              <a:rPr lang="de-DE" sz="2000" smtClean="0"/>
              <a:t>Lumbar puncture with ICP measurement</a:t>
            </a:r>
          </a:p>
          <a:p>
            <a:pPr marL="344488" lvl="1" indent="-342900" eaLnBrk="1" hangingPunct="1">
              <a:buFont typeface="Arial" charset="0"/>
              <a:buChar char="•"/>
            </a:pPr>
            <a:r>
              <a:rPr lang="de-DE" sz="2000" b="1" smtClean="0"/>
              <a:t>spinal tap test (40-50ml CSF)</a:t>
            </a:r>
          </a:p>
          <a:p>
            <a:pPr marL="344488" lvl="1" indent="-342900" eaLnBrk="1" hangingPunct="1">
              <a:buFont typeface="Arial" charset="0"/>
              <a:buChar char="•"/>
            </a:pPr>
            <a:r>
              <a:rPr lang="de-DE" sz="2000" smtClean="0"/>
              <a:t>clinical evaluation</a:t>
            </a:r>
          </a:p>
          <a:p>
            <a:pPr marL="344488" lvl="1" indent="-342900" eaLnBrk="1" hangingPunct="1">
              <a:buFont typeface="Arial" charset="0"/>
              <a:buChar char="•"/>
            </a:pPr>
            <a:r>
              <a:rPr lang="de-DE" sz="2000" smtClean="0"/>
              <a:t>evtl. repeated STT or ext.  lumbar drainage</a:t>
            </a:r>
          </a:p>
          <a:p>
            <a:pPr marL="344488" lvl="1" indent="-342900" eaLnBrk="1" hangingPunct="1">
              <a:buFont typeface="Arial" charset="0"/>
              <a:buChar char="•"/>
            </a:pPr>
            <a:endParaRPr lang="de-DE" sz="2000" smtClean="0"/>
          </a:p>
        </p:txBody>
      </p:sp>
      <p:pic>
        <p:nvPicPr>
          <p:cNvPr id="33796" name="Picture 5" descr="Lumbalpunk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1863" y="2060575"/>
            <a:ext cx="263842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lumbar-punctureRCH-KHI"/>
          <p:cNvPicPr>
            <a:picLocks noChangeAspect="1" noChangeArrowheads="1"/>
          </p:cNvPicPr>
          <p:nvPr/>
        </p:nvPicPr>
        <p:blipFill>
          <a:blip r:embed="rId6" cstate="print"/>
          <a:srcRect l="1181" t="11414" b="4753"/>
          <a:stretch>
            <a:fillRect/>
          </a:stretch>
        </p:blipFill>
        <p:spPr bwMode="auto">
          <a:xfrm>
            <a:off x="1143000" y="3571875"/>
            <a:ext cx="3106738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  <p:pic>
        <p:nvPicPr>
          <p:cNvPr id="7" name="Lumbalpunktion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6100" y="4868863"/>
            <a:ext cx="189547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 199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3663" y="4868863"/>
            <a:ext cx="1897062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65D8FA-A088-45DC-AB0E-A8EAE7A8FBDE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14375" y="642938"/>
            <a:ext cx="7924800" cy="260350"/>
          </a:xfrm>
        </p:spPr>
        <p:txBody>
          <a:bodyPr/>
          <a:lstStyle/>
          <a:p>
            <a:pPr eaLnBrk="1" hangingPunct="1"/>
            <a:r>
              <a:rPr lang="de-DE" smtClean="0"/>
              <a:t>NPH  - spinal tap test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71500" y="1500188"/>
            <a:ext cx="7772400" cy="5638800"/>
          </a:xfrm>
        </p:spPr>
        <p:txBody>
          <a:bodyPr/>
          <a:lstStyle/>
          <a:p>
            <a:pPr marL="344488" lvl="1" indent="-342900" eaLnBrk="1" hangingPunct="1">
              <a:buFont typeface="Arial" charset="0"/>
              <a:buChar char="•"/>
            </a:pPr>
            <a:r>
              <a:rPr lang="de-DE" sz="2000" b="1" dirty="0" smtClean="0"/>
              <a:t>spinal </a:t>
            </a:r>
            <a:r>
              <a:rPr lang="de-DE" sz="2000" b="1" dirty="0" err="1" smtClean="0"/>
              <a:t>tap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test</a:t>
            </a:r>
            <a:r>
              <a:rPr lang="de-DE" sz="2000" b="1" dirty="0" smtClean="0"/>
              <a:t> (40-50ml CSF) - </a:t>
            </a:r>
            <a:r>
              <a:rPr lang="de-DE" sz="2000" dirty="0" smtClean="0"/>
              <a:t> </a:t>
            </a:r>
            <a:r>
              <a:rPr lang="de-DE" sz="2000" dirty="0" err="1" smtClean="0"/>
              <a:t>clinical</a:t>
            </a:r>
            <a:r>
              <a:rPr lang="de-DE" sz="2000" dirty="0" smtClean="0"/>
              <a:t> </a:t>
            </a:r>
            <a:r>
              <a:rPr lang="de-DE" sz="2000" dirty="0" err="1" smtClean="0"/>
              <a:t>evaluation</a:t>
            </a:r>
            <a:endParaRPr lang="de-DE" sz="2000" dirty="0" smtClean="0"/>
          </a:p>
          <a:p>
            <a:pPr marL="344488" lvl="1" indent="-342900" eaLnBrk="1" hangingPunct="1">
              <a:buFont typeface="Arial" charset="0"/>
              <a:buChar char="•"/>
            </a:pPr>
            <a:endParaRPr lang="de-DE" sz="2000" b="1" dirty="0" smtClean="0"/>
          </a:p>
        </p:txBody>
      </p:sp>
      <p:pic>
        <p:nvPicPr>
          <p:cNvPr id="6" name="Drehung prae punctionem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2571750"/>
            <a:ext cx="4017962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Drehung post punctionem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3" y="2571750"/>
            <a:ext cx="4017962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65D8FA-A088-45DC-AB0E-A8EAE7A8FBDE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2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E:\Jungle Pictu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71563"/>
            <a:ext cx="9140825" cy="61722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</p:spPr>
      </p:pic>
      <p:pic>
        <p:nvPicPr>
          <p:cNvPr id="6146" name="Grafik 15" descr="proSA-von-oben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5083607">
            <a:off x="-158750" y="2678113"/>
            <a:ext cx="12541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Grafik 20" descr="antisi3[1]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608766">
            <a:off x="4841875" y="2263775"/>
            <a:ext cx="233203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Grafik 23" descr="polaris_valve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50" y="4143375"/>
            <a:ext cx="1214438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2" descr="g-Ventile 7x"/>
          <p:cNvPicPr>
            <a:picLocks noChangeAspect="1" noChangeArrowheads="1"/>
          </p:cNvPicPr>
          <p:nvPr/>
        </p:nvPicPr>
        <p:blipFill>
          <a:blip r:embed="rId7" cstate="print"/>
          <a:srcRect l="67084" t="21358" r="24323" b="16721"/>
          <a:stretch>
            <a:fillRect/>
          </a:stretch>
        </p:blipFill>
        <p:spPr bwMode="auto">
          <a:xfrm rot="-8872520">
            <a:off x="6388100" y="4116388"/>
            <a:ext cx="512763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2" descr="g-Ventile 7x"/>
          <p:cNvPicPr>
            <a:picLocks noChangeAspect="1" noChangeArrowheads="1"/>
          </p:cNvPicPr>
          <p:nvPr/>
        </p:nvPicPr>
        <p:blipFill>
          <a:blip r:embed="rId7" cstate="print"/>
          <a:srcRect l="3021" t="28088" r="76666" b="31528"/>
          <a:stretch>
            <a:fillRect/>
          </a:stretch>
        </p:blipFill>
        <p:spPr bwMode="auto">
          <a:xfrm rot="-1532314">
            <a:off x="2251075" y="4986338"/>
            <a:ext cx="1254125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Slide 01 D"/>
          <p:cNvPicPr preferRelativeResize="0">
            <a:picLocks noChangeArrowheads="1"/>
          </p:cNvPicPr>
          <p:nvPr/>
        </p:nvPicPr>
        <p:blipFill>
          <a:blip r:embed="rId8" cstate="print"/>
          <a:srcRect l="85567"/>
          <a:stretch>
            <a:fillRect/>
          </a:stretch>
        </p:blipFill>
        <p:spPr bwMode="auto">
          <a:xfrm rot="-3753555">
            <a:off x="7210426" y="696912"/>
            <a:ext cx="901700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Slide 01 D"/>
          <p:cNvPicPr preferRelativeResize="0">
            <a:picLocks noChangeArrowheads="1"/>
          </p:cNvPicPr>
          <p:nvPr/>
        </p:nvPicPr>
        <p:blipFill>
          <a:blip r:embed="rId9" cstate="print"/>
          <a:srcRect t="52354" b="35977"/>
          <a:stretch>
            <a:fillRect/>
          </a:stretch>
        </p:blipFill>
        <p:spPr bwMode="auto">
          <a:xfrm rot="-701945">
            <a:off x="904875" y="2809875"/>
            <a:ext cx="38417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Slide 01 D"/>
          <p:cNvPicPr preferRelativeResize="0">
            <a:picLocks noChangeArrowheads="1"/>
          </p:cNvPicPr>
          <p:nvPr/>
        </p:nvPicPr>
        <p:blipFill>
          <a:blip r:embed="rId10" cstate="print"/>
          <a:srcRect t="10435" b="74979"/>
          <a:stretch>
            <a:fillRect/>
          </a:stretch>
        </p:blipFill>
        <p:spPr bwMode="auto">
          <a:xfrm>
            <a:off x="0" y="1714500"/>
            <a:ext cx="384175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3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674D489-AEF0-4492-B2E0-03C2377468FD}" type="slidenum">
              <a:rPr lang="de-DE" smtClean="0">
                <a:solidFill>
                  <a:srgbClr val="000000"/>
                </a:solidFill>
              </a:rPr>
              <a:pPr/>
              <a:t>12</a:t>
            </a:fld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8204" name="Rectangle 3"/>
          <p:cNvSpPr>
            <a:spLocks noChangeArrowheads="1"/>
          </p:cNvSpPr>
          <p:nvPr/>
        </p:nvSpPr>
        <p:spPr bwMode="gray">
          <a:xfrm>
            <a:off x="468313" y="160338"/>
            <a:ext cx="5903912" cy="360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anchor="ctr"/>
          <a:lstStyle/>
          <a:p>
            <a:pPr algn="l"/>
            <a:endParaRPr lang="de-DE" sz="1000" smtClean="0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8205" name="Rectangle 813"/>
          <p:cNvSpPr>
            <a:spLocks noChangeArrowheads="1"/>
          </p:cNvSpPr>
          <p:nvPr/>
        </p:nvSpPr>
        <p:spPr bwMode="gray">
          <a:xfrm>
            <a:off x="1500188" y="6429375"/>
            <a:ext cx="381635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87325" indent="-187325" algn="l" defTabSz="762000" eaLnBrk="0" hangingPunct="0"/>
            <a:endParaRPr lang="de-DE" sz="1200" smtClean="0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8206" name="Rectangle 814"/>
          <p:cNvSpPr>
            <a:spLocks noChangeArrowheads="1"/>
          </p:cNvSpPr>
          <p:nvPr/>
        </p:nvSpPr>
        <p:spPr bwMode="gray">
          <a:xfrm>
            <a:off x="684213" y="6359525"/>
            <a:ext cx="381635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87325" indent="-187325" algn="l" defTabSz="762000" eaLnBrk="0" hangingPunct="0"/>
            <a:endParaRPr lang="de-DE" sz="1200" smtClean="0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8207" name="Rectangle 820"/>
          <p:cNvSpPr>
            <a:spLocks noChangeArrowheads="1"/>
          </p:cNvSpPr>
          <p:nvPr/>
        </p:nvSpPr>
        <p:spPr bwMode="gray">
          <a:xfrm>
            <a:off x="285750" y="571500"/>
            <a:ext cx="7467600" cy="428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82800" rIns="0" anchor="ctr"/>
          <a:lstStyle/>
          <a:p>
            <a:r>
              <a:rPr lang="de-DE" sz="3600" smtClean="0">
                <a:solidFill>
                  <a:srgbClr val="FFFFFF"/>
                </a:solidFill>
                <a:latin typeface="Book Antiqua" pitchFamily="18" charset="0"/>
              </a:rPr>
              <a:t>The Jungle of Shunt Systems</a:t>
            </a:r>
          </a:p>
        </p:txBody>
      </p:sp>
      <p:pic>
        <p:nvPicPr>
          <p:cNvPr id="6162" name="Grafik 14" descr="3D-proSA.gif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-3479763">
            <a:off x="4100513" y="4792662"/>
            <a:ext cx="1233488" cy="159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3" name="Grafik 18" descr="antisi1[1]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14500" y="3929063"/>
            <a:ext cx="277495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4" name="Grafik 19" descr="antisi2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57688" y="4071938"/>
            <a:ext cx="21256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5" name="Grafik 21" descr="integra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-704015">
            <a:off x="3929063" y="1357313"/>
            <a:ext cx="119062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6" name="Grafik 22" descr="nph_strata.jpg"/>
          <p:cNvPicPr>
            <a:picLocks noChangeAspect="1"/>
          </p:cNvPicPr>
          <p:nvPr/>
        </p:nvPicPr>
        <p:blipFill>
          <a:blip r:embed="rId15" cstate="print"/>
          <a:srcRect l="5418" t="-429" r="32082" b="42239"/>
          <a:stretch>
            <a:fillRect/>
          </a:stretch>
        </p:blipFill>
        <p:spPr bwMode="auto">
          <a:xfrm rot="-2550427">
            <a:off x="7762875" y="4352925"/>
            <a:ext cx="1928813" cy="1735138"/>
          </a:xfrm>
          <a:prstGeom prst="rect">
            <a:avLst/>
          </a:prstGeom>
          <a:solidFill>
            <a:schemeClr val="bg1">
              <a:alpha val="8196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24" name="Grafik 23" descr="phoenix valve.gif"/>
          <p:cNvPicPr>
            <a:picLocks noChangeAspect="1"/>
          </p:cNvPicPr>
          <p:nvPr/>
        </p:nvPicPr>
        <p:blipFill>
          <a:blip r:embed="rId16" cstate="print">
            <a:lum bright="2000"/>
          </a:blip>
          <a:srcRect/>
          <a:stretch>
            <a:fillRect/>
          </a:stretch>
        </p:blipFill>
        <p:spPr bwMode="auto">
          <a:xfrm rot="-3855668">
            <a:off x="1018381" y="5860257"/>
            <a:ext cx="1554163" cy="698500"/>
          </a:xfrm>
          <a:prstGeom prst="rect">
            <a:avLst/>
          </a:prstGeom>
          <a:noFill/>
          <a:ln w="9525">
            <a:solidFill>
              <a:srgbClr val="C00000">
                <a:alpha val="49019"/>
              </a:srgb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6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feld 4"/>
          <p:cNvSpPr txBox="1">
            <a:spLocks noChangeArrowheads="1"/>
          </p:cNvSpPr>
          <p:nvPr/>
        </p:nvSpPr>
        <p:spPr bwMode="auto">
          <a:xfrm>
            <a:off x="500063" y="1214438"/>
            <a:ext cx="814387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006414"/>
              </a:buClr>
              <a:buFont typeface="Arial" charset="0"/>
              <a:buChar char="•"/>
            </a:pPr>
            <a:r>
              <a:rPr lang="de-DE" sz="3200" smtClean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lang="de-DE" sz="2800" smtClean="0">
                <a:solidFill>
                  <a:srgbClr val="000000"/>
                </a:solidFill>
                <a:latin typeface="Book Antiqua" pitchFamily="18" charset="0"/>
              </a:rPr>
              <a:t>Valve mechanisms:</a:t>
            </a:r>
            <a:endParaRPr lang="de-DE" sz="3200" smtClean="0">
              <a:solidFill>
                <a:srgbClr val="000000"/>
              </a:solidFill>
              <a:latin typeface="Book Antiqua" pitchFamily="18" charset="0"/>
            </a:endParaRPr>
          </a:p>
          <a:p>
            <a:pPr lvl="1" algn="l">
              <a:spcBef>
                <a:spcPct val="50000"/>
              </a:spcBef>
              <a:buClr>
                <a:srgbClr val="006414"/>
              </a:buClr>
              <a:buFont typeface="Arial" charset="0"/>
              <a:buChar char="•"/>
            </a:pPr>
            <a:r>
              <a:rPr lang="de-DE" b="1" smtClean="0">
                <a:solidFill>
                  <a:srgbClr val="000000"/>
                </a:solidFill>
                <a:latin typeface="Book Antiqua" pitchFamily="18" charset="0"/>
              </a:rPr>
              <a:t> differential pressure valve </a:t>
            </a:r>
            <a:r>
              <a:rPr lang="de-DE" sz="1800" smtClean="0">
                <a:solidFill>
                  <a:srgbClr val="000000"/>
                </a:solidFill>
                <a:latin typeface="Book Antiqua" pitchFamily="18" charset="0"/>
              </a:rPr>
              <a:t>(slit, membrane, ball)</a:t>
            </a:r>
          </a:p>
          <a:p>
            <a:pPr lvl="2" algn="l">
              <a:spcBef>
                <a:spcPct val="50000"/>
              </a:spcBef>
              <a:buClr>
                <a:srgbClr val="006414"/>
              </a:buClr>
              <a:buFont typeface="Arial" charset="0"/>
              <a:buChar char="•"/>
            </a:pPr>
            <a:r>
              <a:rPr lang="de-DE" b="1" smtClean="0">
                <a:solidFill>
                  <a:srgbClr val="000000"/>
                </a:solidFill>
                <a:latin typeface="Book Antiqua" pitchFamily="18" charset="0"/>
              </a:rPr>
              <a:t>  </a:t>
            </a:r>
            <a:r>
              <a:rPr lang="de-DE" smtClean="0">
                <a:solidFill>
                  <a:srgbClr val="000000"/>
                </a:solidFill>
                <a:latin typeface="Book Antiqua" pitchFamily="18" charset="0"/>
              </a:rPr>
              <a:t>adjustable valves </a:t>
            </a:r>
            <a:r>
              <a:rPr lang="de-DE" sz="1800" smtClean="0">
                <a:solidFill>
                  <a:srgbClr val="000000"/>
                </a:solidFill>
                <a:latin typeface="Book Antiqua" pitchFamily="18" charset="0"/>
              </a:rPr>
              <a:t>(ball-valves)</a:t>
            </a:r>
            <a:endParaRPr lang="de-DE" smtClean="0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12291" name="Rechteck 3"/>
          <p:cNvSpPr>
            <a:spLocks noChangeArrowheads="1"/>
          </p:cNvSpPr>
          <p:nvPr/>
        </p:nvSpPr>
        <p:spPr bwMode="auto">
          <a:xfrm>
            <a:off x="1069975" y="609600"/>
            <a:ext cx="4524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mtClean="0">
                <a:solidFill>
                  <a:srgbClr val="FFFFFF"/>
                </a:solidFill>
                <a:latin typeface="Book Antiqua" pitchFamily="18" charset="0"/>
              </a:rPr>
              <a:t>Valve technology  -  Systematics</a:t>
            </a:r>
          </a:p>
        </p:txBody>
      </p:sp>
      <p:pic>
        <p:nvPicPr>
          <p:cNvPr id="12292" name="Picture 7" descr="Model Membran-Ventil"/>
          <p:cNvPicPr>
            <a:picLocks noChangeAspect="1" noChangeArrowheads="1"/>
          </p:cNvPicPr>
          <p:nvPr/>
        </p:nvPicPr>
        <p:blipFill>
          <a:blip r:embed="rId3" cstate="print"/>
          <a:srcRect l="21565" t="22935" r="24519" b="17432"/>
          <a:stretch>
            <a:fillRect/>
          </a:stretch>
        </p:blipFill>
        <p:spPr bwMode="auto">
          <a:xfrm>
            <a:off x="5143500" y="3429000"/>
            <a:ext cx="2143125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8" descr="Shuntschemata"/>
          <p:cNvPicPr>
            <a:picLocks noChangeAspect="1" noChangeArrowheads="1"/>
          </p:cNvPicPr>
          <p:nvPr/>
        </p:nvPicPr>
        <p:blipFill>
          <a:blip r:embed="rId4" cstate="print"/>
          <a:srcRect t="9021" r="55174" b="52492"/>
          <a:stretch>
            <a:fillRect/>
          </a:stretch>
        </p:blipFill>
        <p:spPr bwMode="auto">
          <a:xfrm>
            <a:off x="928688" y="3786188"/>
            <a:ext cx="134778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8" descr="Shuntschemata"/>
          <p:cNvPicPr>
            <a:picLocks noChangeAspect="1" noChangeArrowheads="1"/>
          </p:cNvPicPr>
          <p:nvPr/>
        </p:nvPicPr>
        <p:blipFill>
          <a:blip r:embed="rId5" cstate="print"/>
          <a:srcRect l="49895" t="59279"/>
          <a:stretch>
            <a:fillRect/>
          </a:stretch>
        </p:blipFill>
        <p:spPr bwMode="auto">
          <a:xfrm>
            <a:off x="2571750" y="3857625"/>
            <a:ext cx="1411288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Textfeld 13"/>
          <p:cNvSpPr txBox="1">
            <a:spLocks noChangeArrowheads="1"/>
          </p:cNvSpPr>
          <p:nvPr/>
        </p:nvSpPr>
        <p:spPr bwMode="auto">
          <a:xfrm>
            <a:off x="1000125" y="3357563"/>
            <a:ext cx="1146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Clr>
                <a:srgbClr val="006414"/>
              </a:buClr>
            </a:pPr>
            <a:r>
              <a:rPr lang="de-DE" sz="1800" smtClean="0">
                <a:solidFill>
                  <a:srgbClr val="000000"/>
                </a:solidFill>
                <a:latin typeface="Book Antiqua" pitchFamily="18" charset="0"/>
              </a:rPr>
              <a:t>Slit-valve</a:t>
            </a:r>
          </a:p>
        </p:txBody>
      </p:sp>
      <p:sp>
        <p:nvSpPr>
          <p:cNvPr id="12296" name="Textfeld 14"/>
          <p:cNvSpPr txBox="1">
            <a:spLocks noChangeArrowheads="1"/>
          </p:cNvSpPr>
          <p:nvPr/>
        </p:nvSpPr>
        <p:spPr bwMode="auto">
          <a:xfrm>
            <a:off x="2428875" y="3429000"/>
            <a:ext cx="1738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Clr>
                <a:srgbClr val="006414"/>
              </a:buClr>
            </a:pPr>
            <a:r>
              <a:rPr lang="de-DE" sz="1800" smtClean="0">
                <a:solidFill>
                  <a:srgbClr val="000000"/>
                </a:solidFill>
                <a:latin typeface="Book Antiqua" pitchFamily="18" charset="0"/>
              </a:rPr>
              <a:t>Ball cone-valve</a:t>
            </a:r>
          </a:p>
        </p:txBody>
      </p:sp>
      <p:sp>
        <p:nvSpPr>
          <p:cNvPr id="12297" name="Textfeld 15"/>
          <p:cNvSpPr txBox="1">
            <a:spLocks noChangeArrowheads="1"/>
          </p:cNvSpPr>
          <p:nvPr/>
        </p:nvSpPr>
        <p:spPr bwMode="auto">
          <a:xfrm>
            <a:off x="5286375" y="3071813"/>
            <a:ext cx="18938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Clr>
                <a:srgbClr val="006414"/>
              </a:buClr>
            </a:pPr>
            <a:r>
              <a:rPr lang="de-DE" sz="1800" smtClean="0">
                <a:solidFill>
                  <a:srgbClr val="000000"/>
                </a:solidFill>
                <a:latin typeface="Book Antiqua" pitchFamily="18" charset="0"/>
              </a:rPr>
              <a:t>Membrane valve</a:t>
            </a:r>
          </a:p>
        </p:txBody>
      </p:sp>
      <p:sp>
        <p:nvSpPr>
          <p:cNvPr id="12298" name="Textfeld 16"/>
          <p:cNvSpPr txBox="1">
            <a:spLocks noChangeArrowheads="1"/>
          </p:cNvSpPr>
          <p:nvPr/>
        </p:nvSpPr>
        <p:spPr bwMode="auto">
          <a:xfrm>
            <a:off x="5072063" y="4643438"/>
            <a:ext cx="20018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Clr>
                <a:srgbClr val="006414"/>
              </a:buClr>
            </a:pPr>
            <a:r>
              <a:rPr lang="de-DE" sz="1800" smtClean="0">
                <a:solidFill>
                  <a:srgbClr val="000000"/>
                </a:solidFill>
                <a:latin typeface="Book Antiqua" pitchFamily="18" charset="0"/>
              </a:rPr>
              <a:t>Adjustable valves</a:t>
            </a:r>
          </a:p>
        </p:txBody>
      </p:sp>
      <p:pic>
        <p:nvPicPr>
          <p:cNvPr id="12299" name="Picture 2" descr="http://www.neurocirugia.com/intervenciones/dvp/imagenes/codmann.jpg"/>
          <p:cNvPicPr>
            <a:picLocks noChangeAspect="1" noChangeArrowheads="1"/>
          </p:cNvPicPr>
          <p:nvPr/>
        </p:nvPicPr>
        <p:blipFill>
          <a:blip r:embed="rId6" cstate="print"/>
          <a:srcRect t="59116"/>
          <a:stretch>
            <a:fillRect/>
          </a:stretch>
        </p:blipFill>
        <p:spPr bwMode="auto">
          <a:xfrm>
            <a:off x="5143500" y="5143500"/>
            <a:ext cx="2551113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0" name="Foliennummernplatzhalter 1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95BDC2A-6BFE-47E1-984F-7B5F43814FCA}" type="slidenum">
              <a:rPr lang="de-DE" smtClean="0">
                <a:solidFill>
                  <a:srgbClr val="000000"/>
                </a:solidFill>
              </a:rPr>
              <a:pPr/>
              <a:t>13</a:t>
            </a:fld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2301" name="Fußzeilenplatzhalter 1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Dept. of Neurosurgery, Asklepios Klinik Hamburg Altona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feld 4"/>
          <p:cNvSpPr txBox="1">
            <a:spLocks noChangeArrowheads="1"/>
          </p:cNvSpPr>
          <p:nvPr/>
        </p:nvSpPr>
        <p:spPr bwMode="auto">
          <a:xfrm>
            <a:off x="468313" y="1412875"/>
            <a:ext cx="814387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006414"/>
              </a:buClr>
              <a:buFont typeface="Arial" charset="0"/>
              <a:buChar char="•"/>
            </a:pPr>
            <a:r>
              <a:rPr lang="de-DE" sz="3200" smtClean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lang="de-DE" sz="2800" smtClean="0">
                <a:solidFill>
                  <a:srgbClr val="000000"/>
                </a:solidFill>
                <a:latin typeface="Book Antiqua" pitchFamily="18" charset="0"/>
              </a:rPr>
              <a:t>Valve mechanisms:</a:t>
            </a:r>
            <a:endParaRPr lang="de-DE" sz="3200" smtClean="0">
              <a:solidFill>
                <a:srgbClr val="000000"/>
              </a:solidFill>
              <a:latin typeface="Book Antiqua" pitchFamily="18" charset="0"/>
            </a:endParaRPr>
          </a:p>
          <a:p>
            <a:pPr lvl="1" algn="l">
              <a:spcBef>
                <a:spcPct val="50000"/>
              </a:spcBef>
              <a:buClr>
                <a:srgbClr val="006414"/>
              </a:buClr>
              <a:buFont typeface="Arial" charset="0"/>
              <a:buChar char="•"/>
            </a:pPr>
            <a:r>
              <a:rPr lang="de-DE" b="1" smtClean="0">
                <a:solidFill>
                  <a:srgbClr val="000000"/>
                </a:solidFill>
                <a:latin typeface="Book Antiqua" pitchFamily="18" charset="0"/>
              </a:rPr>
              <a:t> flow control valve</a:t>
            </a:r>
            <a:endParaRPr lang="de-DE" smtClean="0">
              <a:solidFill>
                <a:srgbClr val="000000"/>
              </a:solidFill>
              <a:latin typeface="Book Antiqua" pitchFamily="18" charset="0"/>
            </a:endParaRPr>
          </a:p>
          <a:p>
            <a:pPr lvl="1" algn="l">
              <a:spcBef>
                <a:spcPct val="50000"/>
              </a:spcBef>
              <a:buClr>
                <a:srgbClr val="006414"/>
              </a:buClr>
            </a:pPr>
            <a:r>
              <a:rPr lang="de-DE" b="1" smtClean="0">
                <a:solidFill>
                  <a:srgbClr val="000000"/>
                </a:solidFill>
                <a:latin typeface="Book Antiqua" pitchFamily="18" charset="0"/>
              </a:rPr>
              <a:t> </a:t>
            </a:r>
            <a:endParaRPr lang="de-DE" sz="1800" b="1" smtClean="0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15363" name="Rechteck 3"/>
          <p:cNvSpPr>
            <a:spLocks noChangeArrowheads="1"/>
          </p:cNvSpPr>
          <p:nvPr/>
        </p:nvSpPr>
        <p:spPr bwMode="auto">
          <a:xfrm>
            <a:off x="1069975" y="609600"/>
            <a:ext cx="4524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mtClean="0">
                <a:solidFill>
                  <a:srgbClr val="FFFFFF"/>
                </a:solidFill>
                <a:latin typeface="Book Antiqua" pitchFamily="18" charset="0"/>
              </a:rPr>
              <a:t>Valve technology  -  Systematics</a:t>
            </a:r>
          </a:p>
        </p:txBody>
      </p:sp>
      <p:pic>
        <p:nvPicPr>
          <p:cNvPr id="15364" name="Grafik 21" descr="integr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13" y="2928938"/>
            <a:ext cx="1801812" cy="9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2" descr="E:\orbis sigma mechanismu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8888" y="2852738"/>
            <a:ext cx="2120900" cy="355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Slide 01 D"/>
          <p:cNvPicPr preferRelativeResize="0">
            <a:picLocks noChangeArrowheads="1"/>
          </p:cNvPicPr>
          <p:nvPr/>
        </p:nvPicPr>
        <p:blipFill>
          <a:blip r:embed="rId5" cstate="print"/>
          <a:srcRect l="85567"/>
          <a:stretch>
            <a:fillRect/>
          </a:stretch>
        </p:blipFill>
        <p:spPr bwMode="auto">
          <a:xfrm rot="3927927">
            <a:off x="7043738" y="1784350"/>
            <a:ext cx="901700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8" descr="http://www.codman.com/binary/org/CODMAN/images/product/siphon2.jpg"/>
          <p:cNvPicPr>
            <a:picLocks noChangeAspect="1" noChangeArrowheads="1"/>
          </p:cNvPicPr>
          <p:nvPr/>
        </p:nvPicPr>
        <p:blipFill>
          <a:blip r:embed="rId6" cstate="print"/>
          <a:srcRect t="-17006" r="-28574"/>
          <a:stretch>
            <a:fillRect/>
          </a:stretch>
        </p:blipFill>
        <p:spPr bwMode="auto">
          <a:xfrm>
            <a:off x="6858000" y="3643314"/>
            <a:ext cx="1785966" cy="24574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368" name="Foliennummernplatzhalt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F5AE92C-2805-4F8E-A9B0-B61EC1E9FBBD}" type="slidenum">
              <a:rPr lang="de-DE" smtClean="0">
                <a:solidFill>
                  <a:srgbClr val="000000"/>
                </a:solidFill>
              </a:rPr>
              <a:pPr/>
              <a:t>14</a:t>
            </a:fld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5369" name="Fußzeilenplatzhalter 9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Dept. of Neurosurgery, Asklepios Klinik Hamburg Altona</a:t>
            </a:r>
          </a:p>
        </p:txBody>
      </p:sp>
      <p:sp>
        <p:nvSpPr>
          <p:cNvPr id="15370" name="Ellipse 10"/>
          <p:cNvSpPr>
            <a:spLocks noChangeArrowheads="1"/>
          </p:cNvSpPr>
          <p:nvPr/>
        </p:nvSpPr>
        <p:spPr bwMode="auto">
          <a:xfrm>
            <a:off x="6429375" y="3286125"/>
            <a:ext cx="571500" cy="476250"/>
          </a:xfrm>
          <a:prstGeom prst="ellipse">
            <a:avLst/>
          </a:prstGeom>
          <a:noFill/>
          <a:ln w="28575" algn="ctr">
            <a:solidFill>
              <a:srgbClr val="333399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6414"/>
              </a:buClr>
            </a:pPr>
            <a:endParaRPr lang="en-US" sz="1600" smtClean="0">
              <a:solidFill>
                <a:srgbClr val="000000"/>
              </a:solidFill>
              <a:latin typeface="Book Antiqua" pitchFamily="18" charset="0"/>
            </a:endParaRPr>
          </a:p>
        </p:txBody>
      </p:sp>
      <p:cxnSp>
        <p:nvCxnSpPr>
          <p:cNvPr id="15371" name="Gerade Verbindung 12"/>
          <p:cNvCxnSpPr>
            <a:cxnSpLocks noChangeShapeType="1"/>
            <a:stCxn id="15370" idx="5"/>
          </p:cNvCxnSpPr>
          <p:nvPr/>
        </p:nvCxnSpPr>
        <p:spPr bwMode="auto">
          <a:xfrm rot="5400000" flipH="1" flipV="1">
            <a:off x="7309645" y="3250406"/>
            <a:ext cx="49212" cy="835025"/>
          </a:xfrm>
          <a:prstGeom prst="line">
            <a:avLst/>
          </a:prstGeom>
          <a:noFill/>
          <a:ln w="28575" algn="ctr">
            <a:solidFill>
              <a:srgbClr val="3333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feld 4"/>
          <p:cNvSpPr txBox="1">
            <a:spLocks noChangeArrowheads="1"/>
          </p:cNvSpPr>
          <p:nvPr/>
        </p:nvSpPr>
        <p:spPr bwMode="auto">
          <a:xfrm>
            <a:off x="539750" y="1484313"/>
            <a:ext cx="8143875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006414"/>
              </a:buClr>
              <a:buFont typeface="Arial" charset="0"/>
              <a:buChar char="•"/>
            </a:pPr>
            <a:r>
              <a:rPr lang="de-DE" sz="3200" smtClean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lang="de-DE" sz="2800" smtClean="0">
                <a:solidFill>
                  <a:srgbClr val="000000"/>
                </a:solidFill>
                <a:latin typeface="Book Antiqua" pitchFamily="18" charset="0"/>
              </a:rPr>
              <a:t>Valve mechanisms:</a:t>
            </a:r>
            <a:endParaRPr lang="de-DE" smtClean="0">
              <a:solidFill>
                <a:srgbClr val="000000"/>
              </a:solidFill>
              <a:latin typeface="Book Antiqua" pitchFamily="18" charset="0"/>
            </a:endParaRPr>
          </a:p>
          <a:p>
            <a:pPr lvl="1" algn="l">
              <a:spcBef>
                <a:spcPct val="50000"/>
              </a:spcBef>
              <a:buClr>
                <a:srgbClr val="006414"/>
              </a:buClr>
              <a:buFont typeface="Arial" charset="0"/>
              <a:buChar char="•"/>
            </a:pPr>
            <a:r>
              <a:rPr lang="de-DE" b="1" smtClean="0">
                <a:solidFill>
                  <a:srgbClr val="000000"/>
                </a:solidFill>
                <a:latin typeface="Book Antiqua" pitchFamily="18" charset="0"/>
              </a:rPr>
              <a:t> hydroststatic devices</a:t>
            </a:r>
          </a:p>
          <a:p>
            <a:pPr lvl="2" algn="l">
              <a:spcBef>
                <a:spcPct val="50000"/>
              </a:spcBef>
              <a:buClr>
                <a:srgbClr val="006414"/>
              </a:buClr>
              <a:buFont typeface="Arial" charset="0"/>
              <a:buChar char="•"/>
            </a:pPr>
            <a:r>
              <a:rPr lang="de-DE" b="1" smtClean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lang="de-DE" sz="1800" b="1" smtClean="0">
                <a:solidFill>
                  <a:srgbClr val="000000"/>
                </a:solidFill>
                <a:latin typeface="Book Antiqua" pitchFamily="18" charset="0"/>
              </a:rPr>
              <a:t>anti-siphon-device</a:t>
            </a:r>
          </a:p>
          <a:p>
            <a:pPr lvl="2" algn="l">
              <a:spcBef>
                <a:spcPct val="50000"/>
              </a:spcBef>
              <a:buClr>
                <a:srgbClr val="006414"/>
              </a:buClr>
              <a:buFont typeface="Arial" charset="0"/>
              <a:buChar char="•"/>
            </a:pPr>
            <a:r>
              <a:rPr lang="de-DE" sz="1800" b="1" smtClean="0">
                <a:solidFill>
                  <a:srgbClr val="000000"/>
                </a:solidFill>
                <a:latin typeface="Book Antiqua" pitchFamily="18" charset="0"/>
              </a:rPr>
              <a:t>  gravitational device</a:t>
            </a:r>
          </a:p>
          <a:p>
            <a:pPr lvl="2" algn="l">
              <a:spcBef>
                <a:spcPct val="50000"/>
              </a:spcBef>
              <a:buClr>
                <a:srgbClr val="006414"/>
              </a:buClr>
              <a:buFont typeface="Arial" charset="0"/>
              <a:buChar char="•"/>
            </a:pPr>
            <a:r>
              <a:rPr lang="de-DE" sz="1800" b="1" smtClean="0">
                <a:solidFill>
                  <a:srgbClr val="000000"/>
                </a:solidFill>
                <a:latin typeface="Book Antiqua" pitchFamily="18" charset="0"/>
              </a:rPr>
              <a:t>  (flow control)</a:t>
            </a:r>
          </a:p>
        </p:txBody>
      </p:sp>
      <p:sp>
        <p:nvSpPr>
          <p:cNvPr id="16387" name="Rechteck 3"/>
          <p:cNvSpPr>
            <a:spLocks noChangeArrowheads="1"/>
          </p:cNvSpPr>
          <p:nvPr/>
        </p:nvSpPr>
        <p:spPr bwMode="auto">
          <a:xfrm>
            <a:off x="1069975" y="609600"/>
            <a:ext cx="4524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mtClean="0">
                <a:solidFill>
                  <a:srgbClr val="FFFFFF"/>
                </a:solidFill>
                <a:latin typeface="Book Antiqua" pitchFamily="18" charset="0"/>
              </a:rPr>
              <a:t>Valve technology  -  Systematics</a:t>
            </a:r>
          </a:p>
        </p:txBody>
      </p:sp>
      <p:pic>
        <p:nvPicPr>
          <p:cNvPr id="16388" name="Picture 2" descr="http://www.neurocirugia.com/intervenciones/dvp/imagenes/gravitacio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0625" y="4714875"/>
            <a:ext cx="23352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Grafik 19" descr="antisi2.jpg"/>
          <p:cNvPicPr>
            <a:picLocks noChangeAspect="1"/>
          </p:cNvPicPr>
          <p:nvPr/>
        </p:nvPicPr>
        <p:blipFill>
          <a:blip r:embed="rId4" cstate="print"/>
          <a:srcRect t="-362" r="53929" b="1309"/>
          <a:stretch>
            <a:fillRect/>
          </a:stretch>
        </p:blipFill>
        <p:spPr bwMode="auto">
          <a:xfrm>
            <a:off x="7358063" y="1500188"/>
            <a:ext cx="530225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 descr="http://www.miethke.com/Products/SA_P1/SA.lang.gif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5" y="3643313"/>
            <a:ext cx="2300288" cy="169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B4951C5-4854-4070-B8BE-5FF11A57E014}" type="slidenum">
              <a:rPr lang="de-DE" smtClean="0">
                <a:solidFill>
                  <a:srgbClr val="000000"/>
                </a:solidFill>
              </a:rPr>
              <a:pPr/>
              <a:t>15</a:t>
            </a:fld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6392" name="Fußzeilenplatzhalt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Dept. of Neurosurgery, Asklepios Klinik Hamburg Altona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72FFC66-2740-46A2-9BB3-EA361352C9D2}" type="slidenum">
              <a:rPr lang="de-DE" smtClean="0">
                <a:solidFill>
                  <a:srgbClr val="000000"/>
                </a:solidFill>
              </a:rPr>
              <a:pPr/>
              <a:t>16</a:t>
            </a:fld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gray">
          <a:xfrm>
            <a:off x="468313" y="160338"/>
            <a:ext cx="5903912" cy="360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anchor="ctr"/>
          <a:lstStyle/>
          <a:p>
            <a:pPr algn="l"/>
            <a:endParaRPr lang="de-DE" sz="1000" smtClean="0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9220" name="Rectangle 813"/>
          <p:cNvSpPr>
            <a:spLocks noChangeArrowheads="1"/>
          </p:cNvSpPr>
          <p:nvPr/>
        </p:nvSpPr>
        <p:spPr bwMode="gray">
          <a:xfrm>
            <a:off x="684213" y="6143625"/>
            <a:ext cx="381635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87325" indent="-187325" algn="l" defTabSz="762000" eaLnBrk="0" hangingPunct="0"/>
            <a:endParaRPr lang="de-DE" sz="1200" smtClean="0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9221" name="Rectangle 814"/>
          <p:cNvSpPr>
            <a:spLocks noChangeArrowheads="1"/>
          </p:cNvSpPr>
          <p:nvPr/>
        </p:nvSpPr>
        <p:spPr bwMode="gray">
          <a:xfrm>
            <a:off x="684213" y="6359525"/>
            <a:ext cx="381635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87325" indent="-187325" algn="l" defTabSz="762000" eaLnBrk="0" hangingPunct="0"/>
            <a:endParaRPr lang="de-DE" sz="1200" smtClean="0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9222" name="Rectangle 820"/>
          <p:cNvSpPr>
            <a:spLocks noChangeArrowheads="1"/>
          </p:cNvSpPr>
          <p:nvPr/>
        </p:nvSpPr>
        <p:spPr bwMode="gray">
          <a:xfrm>
            <a:off x="-285750" y="568325"/>
            <a:ext cx="7138988" cy="503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82800" rIns="0" anchor="ctr"/>
          <a:lstStyle/>
          <a:p>
            <a:r>
              <a:rPr lang="de-DE" sz="2800" smtClean="0">
                <a:solidFill>
                  <a:srgbClr val="FFFFFF"/>
                </a:solidFill>
                <a:latin typeface="Book Antiqua" pitchFamily="18" charset="0"/>
              </a:rPr>
              <a:t>The Jungle of Shunt Systems</a:t>
            </a:r>
          </a:p>
        </p:txBody>
      </p:sp>
      <p:sp>
        <p:nvSpPr>
          <p:cNvPr id="9223" name="Text Box 821"/>
          <p:cNvSpPr txBox="1">
            <a:spLocks noChangeArrowheads="1"/>
          </p:cNvSpPr>
          <p:nvPr/>
        </p:nvSpPr>
        <p:spPr bwMode="gray">
          <a:xfrm>
            <a:off x="928688" y="1428750"/>
            <a:ext cx="7358062" cy="1570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rgbClr val="006414"/>
              </a:buClr>
              <a:buFont typeface="Arial" charset="0"/>
              <a:buChar char="•"/>
            </a:pPr>
            <a:r>
              <a:rPr lang="de-DE" sz="3200" smtClean="0">
                <a:solidFill>
                  <a:srgbClr val="000000"/>
                </a:solidFill>
                <a:latin typeface="Book Antiqua" pitchFamily="18" charset="0"/>
              </a:rPr>
              <a:t> about  </a:t>
            </a:r>
            <a:r>
              <a:rPr lang="de-DE" sz="3200" b="1" smtClean="0">
                <a:solidFill>
                  <a:srgbClr val="000000"/>
                </a:solidFill>
                <a:latin typeface="Book Antiqua" pitchFamily="18" charset="0"/>
              </a:rPr>
              <a:t>130</a:t>
            </a:r>
            <a:r>
              <a:rPr lang="de-DE" sz="3200" smtClean="0">
                <a:solidFill>
                  <a:srgbClr val="000000"/>
                </a:solidFill>
                <a:latin typeface="Book Antiqua" pitchFamily="18" charset="0"/>
              </a:rPr>
              <a:t> different valves</a:t>
            </a:r>
          </a:p>
          <a:p>
            <a:pPr algn="l">
              <a:buClr>
                <a:srgbClr val="006414"/>
              </a:buClr>
              <a:buFont typeface="Arial" charset="0"/>
              <a:buChar char="•"/>
            </a:pPr>
            <a:r>
              <a:rPr lang="de-DE" sz="3200" smtClean="0">
                <a:solidFill>
                  <a:srgbClr val="000000"/>
                </a:solidFill>
                <a:latin typeface="Book Antiqua" pitchFamily="18" charset="0"/>
              </a:rPr>
              <a:t> about </a:t>
            </a:r>
            <a:r>
              <a:rPr lang="de-DE" sz="3200" b="1" smtClean="0">
                <a:solidFill>
                  <a:srgbClr val="000000"/>
                </a:solidFill>
                <a:latin typeface="Book Antiqua" pitchFamily="18" charset="0"/>
              </a:rPr>
              <a:t>450</a:t>
            </a:r>
            <a:r>
              <a:rPr lang="de-DE" sz="3200" smtClean="0">
                <a:solidFill>
                  <a:srgbClr val="000000"/>
                </a:solidFill>
                <a:latin typeface="Book Antiqua" pitchFamily="18" charset="0"/>
              </a:rPr>
              <a:t> different pressure settings</a:t>
            </a:r>
          </a:p>
          <a:p>
            <a:pPr algn="l">
              <a:buClr>
                <a:srgbClr val="006414"/>
              </a:buClr>
              <a:buFont typeface="Arial" charset="0"/>
              <a:buChar char="•"/>
            </a:pPr>
            <a:endParaRPr lang="de-DE" sz="3200" smtClean="0">
              <a:solidFill>
                <a:srgbClr val="000000"/>
              </a:solidFill>
              <a:latin typeface="Book Antiqua" pitchFamily="18" charset="0"/>
            </a:endParaRPr>
          </a:p>
        </p:txBody>
      </p:sp>
      <p:pic>
        <p:nvPicPr>
          <p:cNvPr id="9224" name="Grafik 10" descr="verwirr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45263">
            <a:off x="4022725" y="4230688"/>
            <a:ext cx="1287463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hteck 12"/>
          <p:cNvSpPr/>
          <p:nvPr/>
        </p:nvSpPr>
        <p:spPr>
          <a:xfrm>
            <a:off x="1785918" y="2714620"/>
            <a:ext cx="5424260" cy="1754326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pPr>
              <a:spcBef>
                <a:spcPct val="50000"/>
              </a:spcBef>
              <a:buClr>
                <a:srgbClr val="006414"/>
              </a:buClr>
              <a:defRPr/>
            </a:pPr>
            <a:r>
              <a:rPr lang="de-DE" sz="5400" b="1" dirty="0" err="1">
                <a:ln w="1905"/>
                <a:gradFill>
                  <a:gsLst>
                    <a:gs pos="0">
                      <a:srgbClr val="458452">
                        <a:shade val="20000"/>
                        <a:satMod val="200000"/>
                      </a:srgbClr>
                    </a:gs>
                    <a:gs pos="78000">
                      <a:srgbClr val="458452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58452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Which</a:t>
            </a:r>
            <a:r>
              <a:rPr lang="de-DE" sz="5400" b="1" dirty="0">
                <a:ln w="1905"/>
                <a:gradFill>
                  <a:gsLst>
                    <a:gs pos="0">
                      <a:srgbClr val="458452">
                        <a:shade val="20000"/>
                        <a:satMod val="200000"/>
                      </a:srgbClr>
                    </a:gs>
                    <a:gs pos="78000">
                      <a:srgbClr val="458452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58452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 </a:t>
            </a:r>
            <a:r>
              <a:rPr lang="de-DE" sz="5400" b="1" dirty="0" err="1">
                <a:ln w="1905"/>
                <a:gradFill>
                  <a:gsLst>
                    <a:gs pos="0">
                      <a:srgbClr val="458452">
                        <a:shade val="20000"/>
                        <a:satMod val="200000"/>
                      </a:srgbClr>
                    </a:gs>
                    <a:gs pos="78000">
                      <a:srgbClr val="458452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58452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valve</a:t>
            </a:r>
            <a:r>
              <a:rPr lang="de-DE" sz="5400" b="1" dirty="0">
                <a:ln w="1905"/>
                <a:gradFill>
                  <a:gsLst>
                    <a:gs pos="0">
                      <a:srgbClr val="458452">
                        <a:shade val="20000"/>
                        <a:satMod val="200000"/>
                      </a:srgbClr>
                    </a:gs>
                    <a:gs pos="78000">
                      <a:srgbClr val="458452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58452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 </a:t>
            </a:r>
            <a:r>
              <a:rPr lang="de-DE" sz="5400" b="1" dirty="0" err="1">
                <a:ln w="1905"/>
                <a:gradFill>
                  <a:gsLst>
                    <a:gs pos="0">
                      <a:srgbClr val="458452">
                        <a:shade val="20000"/>
                        <a:satMod val="200000"/>
                      </a:srgbClr>
                    </a:gs>
                    <a:gs pos="78000">
                      <a:srgbClr val="458452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58452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should</a:t>
            </a:r>
            <a:r>
              <a:rPr lang="de-DE" sz="5400" b="1" dirty="0">
                <a:ln w="1905"/>
                <a:gradFill>
                  <a:gsLst>
                    <a:gs pos="0">
                      <a:srgbClr val="458452">
                        <a:shade val="20000"/>
                        <a:satMod val="200000"/>
                      </a:srgbClr>
                    </a:gs>
                    <a:gs pos="78000">
                      <a:srgbClr val="458452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58452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 I </a:t>
            </a:r>
            <a:r>
              <a:rPr lang="de-DE" sz="5400" b="1" dirty="0" err="1">
                <a:ln w="1905"/>
                <a:gradFill>
                  <a:gsLst>
                    <a:gs pos="0">
                      <a:srgbClr val="458452">
                        <a:shade val="20000"/>
                        <a:satMod val="200000"/>
                      </a:srgbClr>
                    </a:gs>
                    <a:gs pos="78000">
                      <a:srgbClr val="458452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58452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use</a:t>
            </a:r>
            <a:r>
              <a:rPr lang="de-DE" sz="5400" b="1" dirty="0">
                <a:ln w="1905"/>
                <a:gradFill>
                  <a:gsLst>
                    <a:gs pos="0">
                      <a:srgbClr val="458452">
                        <a:shade val="20000"/>
                        <a:satMod val="200000"/>
                      </a:srgbClr>
                    </a:gs>
                    <a:gs pos="78000">
                      <a:srgbClr val="458452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58452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?</a:t>
            </a:r>
          </a:p>
        </p:txBody>
      </p:sp>
      <p:sp>
        <p:nvSpPr>
          <p:cNvPr id="9226" name="Fußzeilenplatzhalter 10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Dept. of Neurosurgery, Asklepios Klinik Hamburg Altona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197639">
            <a:off x="6198394" y="1083469"/>
            <a:ext cx="979487" cy="1584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267" name="Rectangle 2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1440" tIns="45720" rIns="91440"/>
          <a:lstStyle/>
          <a:p>
            <a:pPr eaLnBrk="1" hangingPunct="1"/>
            <a:r>
              <a:rPr lang="de-DE" smtClean="0"/>
              <a:t>ICP </a:t>
            </a:r>
            <a:r>
              <a:rPr lang="de-DE" sz="1800" smtClean="0"/>
              <a:t>in vertical and horizontal position  with DP-valve</a:t>
            </a:r>
            <a:endParaRPr lang="de-DE" smtClean="0"/>
          </a:p>
        </p:txBody>
      </p:sp>
      <p:sp>
        <p:nvSpPr>
          <p:cNvPr id="29700" name="Foliennummernplatzhalt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889B62-2135-4646-A014-78E9CA118F87}" type="slidenum">
              <a:rPr lang="de-DE" smtClean="0"/>
              <a:pPr>
                <a:defRPr/>
              </a:pPr>
              <a:t>17</a:t>
            </a:fld>
            <a:endParaRPr lang="de-DE" smtClean="0"/>
          </a:p>
        </p:txBody>
      </p:sp>
      <p:sp>
        <p:nvSpPr>
          <p:cNvPr id="29701" name="Fußzeilenplatzhalt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Dept. of Neurosurgery, Asklepios Klinik Hamburg Altona</a:t>
            </a:r>
          </a:p>
        </p:txBody>
      </p:sp>
      <p:graphicFrame>
        <p:nvGraphicFramePr>
          <p:cNvPr id="46" name="Diagramm 45"/>
          <p:cNvGraphicFramePr/>
          <p:nvPr/>
        </p:nvGraphicFramePr>
        <p:xfrm>
          <a:off x="357158" y="2357430"/>
          <a:ext cx="8429684" cy="3786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2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1268413"/>
            <a:ext cx="979488" cy="1584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272" name="Rechteck 7"/>
          <p:cNvSpPr>
            <a:spLocks noChangeArrowheads="1"/>
          </p:cNvSpPr>
          <p:nvPr/>
        </p:nvSpPr>
        <p:spPr bwMode="auto">
          <a:xfrm>
            <a:off x="3708400" y="5300663"/>
            <a:ext cx="6102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ICPvp   =  VOP -  HPD +  IAP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1440" tIns="45720" rIns="91440"/>
          <a:lstStyle/>
          <a:p>
            <a:pPr eaLnBrk="1" hangingPunct="1"/>
            <a:r>
              <a:rPr lang="de-DE" smtClean="0"/>
              <a:t>resulting ICP with different valves</a:t>
            </a:r>
          </a:p>
        </p:txBody>
      </p:sp>
      <p:sp>
        <p:nvSpPr>
          <p:cNvPr id="30724" name="Foliennummernplatzhalt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0F0BF-C589-4CA3-9908-E108AF65E931}" type="slidenum">
              <a:rPr lang="de-DE" smtClean="0"/>
              <a:pPr>
                <a:defRPr/>
              </a:pPr>
              <a:t>18</a:t>
            </a:fld>
            <a:endParaRPr lang="de-DE" smtClean="0"/>
          </a:p>
        </p:txBody>
      </p:sp>
      <p:sp>
        <p:nvSpPr>
          <p:cNvPr id="30725" name="Fußzeilenplatzhalt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Dept. of Neurosurgery, Asklepios Klinik Hamburg Altona</a:t>
            </a:r>
          </a:p>
        </p:txBody>
      </p:sp>
      <p:graphicFrame>
        <p:nvGraphicFramePr>
          <p:cNvPr id="46" name="Diagramm 45"/>
          <p:cNvGraphicFramePr/>
          <p:nvPr/>
        </p:nvGraphicFramePr>
        <p:xfrm>
          <a:off x="179512" y="2348880"/>
          <a:ext cx="8429684" cy="3786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2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197639">
            <a:off x="6198394" y="1083469"/>
            <a:ext cx="979487" cy="1584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229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975" y="1268413"/>
            <a:ext cx="979488" cy="1584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" name="Grafik 23" descr="polaris_valv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24" y="2285992"/>
            <a:ext cx="835025" cy="1076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  <p:sp>
        <p:nvSpPr>
          <p:cNvPr id="16387" name="Rectangle 2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1440" tIns="45720" rIns="91440"/>
          <a:lstStyle/>
          <a:p>
            <a:pPr eaLnBrk="1" hangingPunct="1"/>
            <a:r>
              <a:rPr lang="de-DE" smtClean="0"/>
              <a:t>ICP with Shuntassistant </a:t>
            </a:r>
          </a:p>
        </p:txBody>
      </p:sp>
      <p:sp>
        <p:nvSpPr>
          <p:cNvPr id="16388" name="Foliennummernplatzhalter 21"/>
          <p:cNvSpPr txBox="1">
            <a:spLocks noGrp="1"/>
          </p:cNvSpPr>
          <p:nvPr/>
        </p:nvSpPr>
        <p:spPr bwMode="gray">
          <a:xfrm>
            <a:off x="8101013" y="6597650"/>
            <a:ext cx="5746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r">
              <a:spcBef>
                <a:spcPct val="0"/>
              </a:spcBef>
            </a:pPr>
            <a:fld id="{6C3BC719-1F97-4A5E-B3CA-E91D05F6DBAD}" type="slidenum">
              <a:rPr lang="de-DE" sz="1000"/>
              <a:pPr algn="r">
                <a:spcBef>
                  <a:spcPct val="0"/>
                </a:spcBef>
              </a:pPr>
              <a:t>19</a:t>
            </a:fld>
            <a:endParaRPr lang="de-DE" sz="1000"/>
          </a:p>
        </p:txBody>
      </p:sp>
      <p:graphicFrame>
        <p:nvGraphicFramePr>
          <p:cNvPr id="46" name="Diagramm 45"/>
          <p:cNvGraphicFramePr/>
          <p:nvPr/>
        </p:nvGraphicFramePr>
        <p:xfrm>
          <a:off x="357158" y="2357430"/>
          <a:ext cx="8429684" cy="3786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6390" name="Gerade Verbindung 32"/>
          <p:cNvCxnSpPr>
            <a:cxnSpLocks noChangeShapeType="1"/>
          </p:cNvCxnSpPr>
          <p:nvPr/>
        </p:nvCxnSpPr>
        <p:spPr bwMode="auto">
          <a:xfrm>
            <a:off x="1571625" y="4071938"/>
            <a:ext cx="3286125" cy="0"/>
          </a:xfrm>
          <a:prstGeom prst="line">
            <a:avLst/>
          </a:prstGeom>
          <a:noFill/>
          <a:ln w="41275" algn="ctr">
            <a:solidFill>
              <a:srgbClr val="FF0000"/>
            </a:solidFill>
            <a:prstDash val="sysDash"/>
            <a:round/>
            <a:headEnd/>
            <a:tailEnd/>
          </a:ln>
        </p:spPr>
      </p:cxnSp>
      <p:cxnSp>
        <p:nvCxnSpPr>
          <p:cNvPr id="16391" name="Gerade Verbindung 36"/>
          <p:cNvCxnSpPr>
            <a:cxnSpLocks noChangeShapeType="1"/>
          </p:cNvCxnSpPr>
          <p:nvPr/>
        </p:nvCxnSpPr>
        <p:spPr bwMode="auto">
          <a:xfrm rot="5400000" flipH="1" flipV="1">
            <a:off x="4714875" y="3714750"/>
            <a:ext cx="500063" cy="214313"/>
          </a:xfrm>
          <a:prstGeom prst="line">
            <a:avLst/>
          </a:prstGeom>
          <a:noFill/>
          <a:ln w="41275" algn="ctr">
            <a:solidFill>
              <a:srgbClr val="FF0000"/>
            </a:solidFill>
            <a:prstDash val="sysDash"/>
            <a:round/>
            <a:headEnd/>
            <a:tailEnd/>
          </a:ln>
        </p:spPr>
      </p:cxnSp>
      <p:cxnSp>
        <p:nvCxnSpPr>
          <p:cNvPr id="16392" name="Gerade Verbindung 38"/>
          <p:cNvCxnSpPr>
            <a:cxnSpLocks noChangeShapeType="1"/>
          </p:cNvCxnSpPr>
          <p:nvPr/>
        </p:nvCxnSpPr>
        <p:spPr bwMode="auto">
          <a:xfrm>
            <a:off x="5072063" y="3571875"/>
            <a:ext cx="3286125" cy="0"/>
          </a:xfrm>
          <a:prstGeom prst="line">
            <a:avLst/>
          </a:prstGeom>
          <a:noFill/>
          <a:ln w="41275" algn="ctr">
            <a:solidFill>
              <a:srgbClr val="FF0000"/>
            </a:solidFill>
            <a:prstDash val="sysDash"/>
            <a:round/>
            <a:headEnd/>
            <a:tailEnd/>
          </a:ln>
        </p:spPr>
      </p:cxnSp>
      <p:pic>
        <p:nvPicPr>
          <p:cNvPr id="16393" name="Picture 4" descr="http://www.miethke.com/Products/SA_P1/SA.lang.gif">
            <a:hlinkClick r:id=""/>
          </p:cNvPr>
          <p:cNvPicPr>
            <a:picLocks noChangeAspect="1" noChangeArrowheads="1"/>
          </p:cNvPicPr>
          <p:nvPr/>
        </p:nvPicPr>
        <p:blipFill>
          <a:blip r:embed="rId4" cstate="print"/>
          <a:srcRect t="5276" r="85034" b="23772"/>
          <a:stretch>
            <a:fillRect/>
          </a:stretch>
        </p:blipFill>
        <p:spPr bwMode="auto">
          <a:xfrm>
            <a:off x="1357313" y="2205038"/>
            <a:ext cx="554037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4" name="Rechteck 35"/>
          <p:cNvSpPr>
            <a:spLocks noChangeArrowheads="1"/>
          </p:cNvSpPr>
          <p:nvPr/>
        </p:nvSpPr>
        <p:spPr bwMode="auto">
          <a:xfrm flipV="1">
            <a:off x="1143000" y="3422650"/>
            <a:ext cx="7572375" cy="720725"/>
          </a:xfrm>
          <a:prstGeom prst="rect">
            <a:avLst/>
          </a:prstGeom>
          <a:solidFill>
            <a:srgbClr val="32FF5B">
              <a:alpha val="10980"/>
            </a:srgbClr>
          </a:solidFill>
          <a:ln w="28575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de-DE" sz="1100"/>
          </a:p>
        </p:txBody>
      </p:sp>
      <p:pic>
        <p:nvPicPr>
          <p:cNvPr id="16395" name="Picture 4" descr="http://www.miethke.com/Products/SA_P1/SA.lang.gif">
            <a:hlinkClick r:id=""/>
          </p:cNvPr>
          <p:cNvPicPr>
            <a:picLocks noChangeAspect="1" noChangeArrowheads="1"/>
          </p:cNvPicPr>
          <p:nvPr/>
        </p:nvPicPr>
        <p:blipFill>
          <a:blip r:embed="rId4" cstate="print"/>
          <a:srcRect l="46780" t="81683" r="339" b="4533"/>
          <a:stretch>
            <a:fillRect/>
          </a:stretch>
        </p:blipFill>
        <p:spPr bwMode="auto">
          <a:xfrm>
            <a:off x="6084888" y="3643313"/>
            <a:ext cx="2559050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197639">
            <a:off x="6198394" y="1083469"/>
            <a:ext cx="979487" cy="1584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639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975" y="1268413"/>
            <a:ext cx="979488" cy="1584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00850-B0B6-46E8-AD7C-E19CF531C67F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sp>
        <p:nvSpPr>
          <p:cNvPr id="16399" name="Rechteck 16"/>
          <p:cNvSpPr>
            <a:spLocks noChangeArrowheads="1"/>
          </p:cNvSpPr>
          <p:nvPr/>
        </p:nvSpPr>
        <p:spPr bwMode="auto">
          <a:xfrm>
            <a:off x="3708400" y="5300663"/>
            <a:ext cx="6102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ICPvp   =  VOP -  HPD +  IAP + </a:t>
            </a:r>
            <a:r>
              <a:rPr lang="en-US" sz="1400">
                <a:solidFill>
                  <a:srgbClr val="C00000"/>
                </a:solidFill>
              </a:rPr>
              <a:t>SA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4" descr="7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52525" y="0"/>
            <a:ext cx="102965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hteck 10"/>
          <p:cNvSpPr>
            <a:spLocks noChangeArrowheads="1"/>
          </p:cNvSpPr>
          <p:nvPr/>
        </p:nvSpPr>
        <p:spPr bwMode="auto">
          <a:xfrm>
            <a:off x="3203575" y="5661025"/>
            <a:ext cx="3686175" cy="519113"/>
          </a:xfrm>
          <a:prstGeom prst="rect">
            <a:avLst/>
          </a:prstGeom>
          <a:solidFill>
            <a:srgbClr val="000080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u.kehler@asklepios.com</a:t>
            </a:r>
          </a:p>
        </p:txBody>
      </p:sp>
      <p:sp>
        <p:nvSpPr>
          <p:cNvPr id="36868" name="Textfeld 11"/>
          <p:cNvSpPr txBox="1">
            <a:spLocks noChangeArrowheads="1"/>
          </p:cNvSpPr>
          <p:nvPr/>
        </p:nvSpPr>
        <p:spPr bwMode="auto">
          <a:xfrm>
            <a:off x="2267744" y="1196752"/>
            <a:ext cx="6215062" cy="646331"/>
          </a:xfrm>
          <a:prstGeom prst="rect">
            <a:avLst/>
          </a:prstGeom>
          <a:solidFill>
            <a:srgbClr val="000066">
              <a:alpha val="5215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3600" i="1" dirty="0" err="1" smtClean="0">
                <a:solidFill>
                  <a:srgbClr val="FFCC66"/>
                </a:solidFill>
                <a:latin typeface="Arial" charset="0"/>
                <a:cs typeface="Arial" charset="0"/>
              </a:rPr>
              <a:t>Ventriculo</a:t>
            </a:r>
            <a:r>
              <a:rPr lang="de-DE" sz="3600" i="1" dirty="0" smtClean="0">
                <a:solidFill>
                  <a:srgbClr val="FFCC66"/>
                </a:solidFill>
                <a:latin typeface="Arial" charset="0"/>
                <a:cs typeface="Arial" charset="0"/>
              </a:rPr>
              <a:t>-peritoneal Shunt</a:t>
            </a:r>
            <a:endParaRPr lang="de-DE" sz="3600" i="1" dirty="0">
              <a:solidFill>
                <a:srgbClr val="FFCC66"/>
              </a:solidFill>
              <a:latin typeface="Arial" charset="0"/>
              <a:cs typeface="Arial" charset="0"/>
            </a:endParaRPr>
          </a:p>
        </p:txBody>
      </p:sp>
      <p:pic>
        <p:nvPicPr>
          <p:cNvPr id="10" name="Stumpe Perforationstechnik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 cstate="print"/>
          <a:srcRect l="20688" t="8621" r="17242" b="5171"/>
          <a:stretch>
            <a:fillRect/>
          </a:stretch>
        </p:blipFill>
        <p:spPr bwMode="auto">
          <a:xfrm>
            <a:off x="6786578" y="3429000"/>
            <a:ext cx="1500198" cy="16668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8" descr="Stephenson1100010002"/>
          <p:cNvPicPr>
            <a:picLocks noChangeAspect="1" noChangeArrowheads="1"/>
          </p:cNvPicPr>
          <p:nvPr/>
        </p:nvPicPr>
        <p:blipFill>
          <a:blip r:embed="rId6" cstate="print"/>
          <a:srcRect l="19705" t="15712" r="9418" b="17317"/>
          <a:stretch>
            <a:fillRect/>
          </a:stretch>
        </p:blipFill>
        <p:spPr bwMode="auto">
          <a:xfrm>
            <a:off x="0" y="1928802"/>
            <a:ext cx="2016125" cy="1905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273" name="Fußzeilenplatzhalter 8"/>
          <p:cNvSpPr>
            <a:spLocks noGrp="1"/>
          </p:cNvSpPr>
          <p:nvPr>
            <p:ph type="ftr" sz="quarter" idx="10"/>
          </p:nvPr>
        </p:nvSpPr>
        <p:spPr>
          <a:xfrm>
            <a:off x="8101013" y="6597650"/>
            <a:ext cx="574675" cy="260350"/>
          </a:xfrm>
        </p:spPr>
        <p:txBody>
          <a:bodyPr/>
          <a:lstStyle/>
          <a:p>
            <a:pPr algn="r">
              <a:defRPr/>
            </a:pPr>
            <a:r>
              <a:rPr lang="de-DE" sz="1000" smtClean="0">
                <a:latin typeface="+mn-lt"/>
              </a:rPr>
              <a:t>Dept. of Neurosurgery, Asklepios Klinik Hamburg Altona</a:t>
            </a:r>
          </a:p>
        </p:txBody>
      </p:sp>
      <p:pic>
        <p:nvPicPr>
          <p:cNvPr id="36872" name="Picture 11" descr="3D-proS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8" y="4286250"/>
            <a:ext cx="150653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578A43-9697-4A0F-B3C1-674760FA9C7D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3" cstate="print">
            <a:lum bright="20000" contrast="-80000"/>
          </a:blip>
          <a:srcRect/>
          <a:stretch>
            <a:fillRect/>
          </a:stretch>
        </p:blipFill>
        <p:spPr bwMode="auto">
          <a:xfrm>
            <a:off x="-1066800" y="6350"/>
            <a:ext cx="116586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itel 1"/>
          <p:cNvSpPr>
            <a:spLocks noGrp="1"/>
          </p:cNvSpPr>
          <p:nvPr>
            <p:ph type="ctrTitle" idx="4294967295"/>
          </p:nvPr>
        </p:nvSpPr>
        <p:spPr bwMode="auto">
          <a:xfrm>
            <a:off x="0" y="2438400"/>
            <a:ext cx="9144000" cy="1470025"/>
          </a:xfrm>
        </p:spPr>
        <p:txBody>
          <a:bodyPr/>
          <a:lstStyle/>
          <a:p>
            <a:pPr marL="1165225" eaLnBrk="1" hangingPunct="1"/>
            <a:r>
              <a:rPr lang="de-DE" sz="6600" b="1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SVASONA</a:t>
            </a:r>
            <a:r>
              <a:rPr lang="de-DE" sz="660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de-DE" sz="280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interim analysis</a:t>
            </a:r>
            <a:br>
              <a:rPr lang="de-DE" sz="280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en-US" sz="1800" smtClean="0">
                <a:solidFill>
                  <a:srgbClr val="4D4D4D"/>
                </a:solidFill>
                <a:latin typeface="Calibri" pitchFamily="34" charset="0"/>
                <a:cs typeface="Times New Roman" pitchFamily="18" charset="0"/>
              </a:rPr>
              <a:t>Shunt valves plus shunt assistant versus shunt valves alone for controlling overdrainage in idiopathic normal-pressure hydrocephalus in adults</a:t>
            </a:r>
            <a:endParaRPr lang="de-DE" sz="1800" smtClean="0">
              <a:solidFill>
                <a:srgbClr val="4D4D4D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7412" name="Untertitel 2"/>
          <p:cNvSpPr>
            <a:spLocks noGrp="1"/>
          </p:cNvSpPr>
          <p:nvPr>
            <p:ph type="subTitle" idx="4294967295"/>
          </p:nvPr>
        </p:nvSpPr>
        <p:spPr bwMode="auto">
          <a:xfrm>
            <a:off x="0" y="4419600"/>
            <a:ext cx="9144000" cy="1981200"/>
          </a:xfrm>
        </p:spPr>
        <p:txBody>
          <a:bodyPr/>
          <a:lstStyle/>
          <a:p>
            <a:pPr marL="1165225" indent="0" eaLnBrk="1" hangingPunct="1">
              <a:buFontTx/>
              <a:buNone/>
            </a:pPr>
            <a:r>
              <a:rPr lang="de-DE" sz="1800" i="1" smtClean="0">
                <a:solidFill>
                  <a:srgbClr val="003366"/>
                </a:solidFill>
              </a:rPr>
              <a:t>U. Meier and J. Lemcke </a:t>
            </a:r>
            <a:r>
              <a:rPr lang="de-DE" sz="1400" i="1" smtClean="0">
                <a:solidFill>
                  <a:srgbClr val="003366"/>
                </a:solidFill>
              </a:rPr>
              <a:t>(Dept. of Neurosurgery, Unfallkrankenhaus Berlin, Germany)</a:t>
            </a:r>
          </a:p>
          <a:p>
            <a:pPr marL="1165225" indent="0" eaLnBrk="1" hangingPunct="1">
              <a:buFontTx/>
              <a:buNone/>
            </a:pPr>
            <a:r>
              <a:rPr lang="de-DE" sz="1800" i="1" smtClean="0">
                <a:solidFill>
                  <a:srgbClr val="003366"/>
                </a:solidFill>
              </a:rPr>
              <a:t>C. Müller, M. Fritsch, M. Kiefer, R. Eymann, U. Kehler, N. Langer, </a:t>
            </a:r>
          </a:p>
          <a:p>
            <a:pPr marL="1165225" indent="0" eaLnBrk="1" hangingPunct="1">
              <a:buFontTx/>
              <a:buNone/>
            </a:pPr>
            <a:r>
              <a:rPr lang="de-DE" sz="1800" i="1" smtClean="0">
                <a:solidFill>
                  <a:srgbClr val="003366"/>
                </a:solidFill>
              </a:rPr>
              <a:t>M. U. Schuhmann, A. Speil, F. Weber, V. Remenez, V. Rohde, C. Ludwig,</a:t>
            </a:r>
          </a:p>
          <a:p>
            <a:pPr marL="1165225" indent="0" eaLnBrk="1" hangingPunct="1">
              <a:buFontTx/>
              <a:buNone/>
            </a:pPr>
            <a:r>
              <a:rPr lang="de-DE" sz="1800" i="1" smtClean="0">
                <a:solidFill>
                  <a:srgbClr val="003366"/>
                </a:solidFill>
              </a:rPr>
              <a:t>D. Stengel</a:t>
            </a:r>
            <a:r>
              <a:rPr lang="de-DE" sz="1800" smtClean="0">
                <a:solidFill>
                  <a:srgbClr val="003366"/>
                </a:solidFill>
              </a:rPr>
              <a:t> </a:t>
            </a:r>
          </a:p>
        </p:txBody>
      </p:sp>
      <p:pic>
        <p:nvPicPr>
          <p:cNvPr id="17413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1000"/>
            <a:ext cx="91440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feld 5"/>
          <p:cNvSpPr txBox="1">
            <a:spLocks noChangeArrowheads="1"/>
          </p:cNvSpPr>
          <p:nvPr/>
        </p:nvSpPr>
        <p:spPr bwMode="auto">
          <a:xfrm>
            <a:off x="142875" y="6581775"/>
            <a:ext cx="22240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/>
              <a:t>Courtesy by Prof Meier, Berlin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977720-74AC-4009-99B9-090DE007560E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smtClean="0"/>
          </a:p>
        </p:txBody>
      </p:sp>
      <p:sp>
        <p:nvSpPr>
          <p:cNvPr id="20483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de-DE" sz="4000" smtClean="0"/>
              <a:t>SVASONA-Study</a:t>
            </a:r>
          </a:p>
          <a:p>
            <a:pPr algn="ctr">
              <a:buFont typeface="Book Antiqua" pitchFamily="18" charset="0"/>
              <a:buNone/>
            </a:pPr>
            <a:r>
              <a:rPr lang="de-DE" sz="1400" smtClean="0"/>
              <a:t>Meier,U et al</a:t>
            </a:r>
          </a:p>
          <a:p>
            <a:pPr algn="ctr">
              <a:buFont typeface="Book Antiqua" pitchFamily="18" charset="0"/>
              <a:buNone/>
            </a:pPr>
            <a:r>
              <a:rPr lang="de-DE" sz="2000" smtClean="0">
                <a:solidFill>
                  <a:schemeClr val="tx1"/>
                </a:solidFill>
              </a:rPr>
              <a:t>comparing </a:t>
            </a:r>
          </a:p>
          <a:p>
            <a:pPr algn="ctr">
              <a:buFont typeface="Book Antiqua" pitchFamily="18" charset="0"/>
              <a:buNone/>
            </a:pPr>
            <a:r>
              <a:rPr lang="de-DE" sz="2000" smtClean="0">
                <a:solidFill>
                  <a:schemeClr val="tx1"/>
                </a:solidFill>
              </a:rPr>
              <a:t>progr. DP valve </a:t>
            </a:r>
            <a:r>
              <a:rPr lang="de-DE" sz="2000" i="1" u="sng" smtClean="0">
                <a:solidFill>
                  <a:srgbClr val="000066"/>
                </a:solidFill>
              </a:rPr>
              <a:t>without</a:t>
            </a:r>
            <a:r>
              <a:rPr lang="de-DE" sz="2000" u="sng" smtClean="0">
                <a:solidFill>
                  <a:schemeClr val="tx1"/>
                </a:solidFill>
              </a:rPr>
              <a:t> gravitationan device </a:t>
            </a:r>
            <a:r>
              <a:rPr lang="de-DE" sz="2000" smtClean="0">
                <a:solidFill>
                  <a:schemeClr val="tx1"/>
                </a:solidFill>
              </a:rPr>
              <a:t>(Medos Codman)</a:t>
            </a:r>
          </a:p>
          <a:p>
            <a:pPr algn="ctr">
              <a:buFont typeface="Book Antiqua" pitchFamily="18" charset="0"/>
              <a:buNone/>
            </a:pPr>
            <a:r>
              <a:rPr lang="de-DE" sz="2000" smtClean="0">
                <a:solidFill>
                  <a:srgbClr val="A40000"/>
                </a:solidFill>
              </a:rPr>
              <a:t>with</a:t>
            </a:r>
          </a:p>
          <a:p>
            <a:pPr algn="ctr">
              <a:buFont typeface="Book Antiqua" pitchFamily="18" charset="0"/>
              <a:buNone/>
            </a:pPr>
            <a:r>
              <a:rPr lang="de-DE" sz="2000" smtClean="0">
                <a:solidFill>
                  <a:schemeClr val="tx1"/>
                </a:solidFill>
              </a:rPr>
              <a:t>progr. DP valve  </a:t>
            </a:r>
            <a:r>
              <a:rPr lang="de-DE" sz="2000" i="1" u="sng" smtClean="0">
                <a:solidFill>
                  <a:srgbClr val="000066"/>
                </a:solidFill>
              </a:rPr>
              <a:t>with</a:t>
            </a:r>
            <a:r>
              <a:rPr lang="de-DE" sz="2000" u="sng" smtClean="0">
                <a:solidFill>
                  <a:schemeClr val="tx1"/>
                </a:solidFill>
              </a:rPr>
              <a:t>  gravitational device </a:t>
            </a:r>
            <a:r>
              <a:rPr lang="de-DE" sz="2000" smtClean="0">
                <a:solidFill>
                  <a:schemeClr val="tx1"/>
                </a:solidFill>
              </a:rPr>
              <a:t>(proGAV)</a:t>
            </a:r>
          </a:p>
          <a:p>
            <a:pPr algn="ctr">
              <a:buFont typeface="Book Antiqua" pitchFamily="18" charset="0"/>
              <a:buNone/>
            </a:pPr>
            <a:endParaRPr lang="de-DE" sz="2400" smtClean="0">
              <a:solidFill>
                <a:schemeClr val="tx1"/>
              </a:solidFill>
            </a:endParaRPr>
          </a:p>
        </p:txBody>
      </p:sp>
      <p:pic>
        <p:nvPicPr>
          <p:cNvPr id="6" name="Picture 6" descr="Slide 01 D"/>
          <p:cNvPicPr preferRelativeResize="0">
            <a:picLocks noChangeArrowheads="1"/>
          </p:cNvPicPr>
          <p:nvPr/>
        </p:nvPicPr>
        <p:blipFill>
          <a:blip r:embed="rId3" cstate="print"/>
          <a:srcRect t="52354" b="35977"/>
          <a:stretch>
            <a:fillRect/>
          </a:stretch>
        </p:blipFill>
        <p:spPr bwMode="auto">
          <a:xfrm>
            <a:off x="1908175" y="3284538"/>
            <a:ext cx="1852613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pieren 6"/>
          <p:cNvGrpSpPr>
            <a:grpSpLocks/>
          </p:cNvGrpSpPr>
          <p:nvPr/>
        </p:nvGrpSpPr>
        <p:grpSpPr bwMode="auto">
          <a:xfrm rot="1409772">
            <a:off x="5654675" y="3313113"/>
            <a:ext cx="1655763" cy="355600"/>
            <a:chOff x="6335593" y="3710680"/>
            <a:chExt cx="2312628" cy="539592"/>
          </a:xfrm>
        </p:grpSpPr>
        <p:pic>
          <p:nvPicPr>
            <p:cNvPr id="18440" name="Picture 2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1299445">
              <a:off x="6335593" y="4055010"/>
              <a:ext cx="2264674" cy="195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" name="Picture 4" descr="http://www.miethke.com/Products/SA_P1/SA.lang.gif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 l="-858" t="3222" r="84459" b="26620"/>
            <a:stretch>
              <a:fillRect/>
            </a:stretch>
          </p:blipFill>
          <p:spPr bwMode="auto">
            <a:xfrm rot="14860926">
              <a:off x="7870236" y="3309968"/>
              <a:ext cx="377273" cy="11786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EBF223-279B-46FC-A0A7-A67041DE45C8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ChangeArrowheads="1"/>
          </p:cNvSpPr>
          <p:nvPr/>
        </p:nvSpPr>
        <p:spPr bwMode="auto">
          <a:xfrm>
            <a:off x="1428728" y="1214422"/>
            <a:ext cx="6019800" cy="5295900"/>
          </a:xfrm>
          <a:prstGeom prst="rect">
            <a:avLst/>
          </a:prstGeom>
          <a:solidFill>
            <a:srgbClr val="EAF2F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9459" name="Rectangle 9"/>
          <p:cNvSpPr>
            <a:spLocks noChangeArrowheads="1"/>
          </p:cNvSpPr>
          <p:nvPr/>
        </p:nvSpPr>
        <p:spPr bwMode="auto">
          <a:xfrm>
            <a:off x="2659063" y="1355725"/>
            <a:ext cx="1984375" cy="3665538"/>
          </a:xfrm>
          <a:prstGeom prst="rect">
            <a:avLst/>
          </a:prstGeom>
          <a:solidFill>
            <a:srgbClr val="FFFFFF"/>
          </a:solidFill>
          <a:ln w="7938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9460" name="Line 10"/>
          <p:cNvSpPr>
            <a:spLocks noChangeShapeType="1"/>
          </p:cNvSpPr>
          <p:nvPr/>
        </p:nvSpPr>
        <p:spPr bwMode="auto">
          <a:xfrm>
            <a:off x="2659063" y="4873625"/>
            <a:ext cx="1987550" cy="0"/>
          </a:xfrm>
          <a:prstGeom prst="line">
            <a:avLst/>
          </a:prstGeom>
          <a:noFill/>
          <a:ln w="12700">
            <a:solidFill>
              <a:srgbClr val="EAF2F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1" name="Line 11"/>
          <p:cNvSpPr>
            <a:spLocks noChangeShapeType="1"/>
          </p:cNvSpPr>
          <p:nvPr/>
        </p:nvSpPr>
        <p:spPr bwMode="auto">
          <a:xfrm>
            <a:off x="2659063" y="4035425"/>
            <a:ext cx="1987550" cy="0"/>
          </a:xfrm>
          <a:prstGeom prst="line">
            <a:avLst/>
          </a:prstGeom>
          <a:noFill/>
          <a:ln w="12700">
            <a:solidFill>
              <a:srgbClr val="EAF2F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2" name="Line 12"/>
          <p:cNvSpPr>
            <a:spLocks noChangeShapeType="1"/>
          </p:cNvSpPr>
          <p:nvPr/>
        </p:nvSpPr>
        <p:spPr bwMode="auto">
          <a:xfrm>
            <a:off x="2659063" y="3190875"/>
            <a:ext cx="1987550" cy="0"/>
          </a:xfrm>
          <a:prstGeom prst="line">
            <a:avLst/>
          </a:prstGeom>
          <a:noFill/>
          <a:ln w="12700">
            <a:solidFill>
              <a:srgbClr val="EAF2F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3" name="Line 13"/>
          <p:cNvSpPr>
            <a:spLocks noChangeShapeType="1"/>
          </p:cNvSpPr>
          <p:nvPr/>
        </p:nvSpPr>
        <p:spPr bwMode="auto">
          <a:xfrm>
            <a:off x="2659063" y="2346325"/>
            <a:ext cx="1987550" cy="0"/>
          </a:xfrm>
          <a:prstGeom prst="line">
            <a:avLst/>
          </a:prstGeom>
          <a:noFill/>
          <a:ln w="12700">
            <a:solidFill>
              <a:srgbClr val="EAF2F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4" name="Line 14"/>
          <p:cNvSpPr>
            <a:spLocks noChangeShapeType="1"/>
          </p:cNvSpPr>
          <p:nvPr/>
        </p:nvSpPr>
        <p:spPr bwMode="auto">
          <a:xfrm>
            <a:off x="2659063" y="1503363"/>
            <a:ext cx="1987550" cy="0"/>
          </a:xfrm>
          <a:prstGeom prst="line">
            <a:avLst/>
          </a:prstGeom>
          <a:noFill/>
          <a:ln w="12700">
            <a:solidFill>
              <a:srgbClr val="EAF2F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5" name="Rectangle 15"/>
          <p:cNvSpPr>
            <a:spLocks noChangeArrowheads="1"/>
          </p:cNvSpPr>
          <p:nvPr/>
        </p:nvSpPr>
        <p:spPr bwMode="auto">
          <a:xfrm>
            <a:off x="4768850" y="1355725"/>
            <a:ext cx="1984375" cy="3665538"/>
          </a:xfrm>
          <a:prstGeom prst="rect">
            <a:avLst/>
          </a:prstGeom>
          <a:solidFill>
            <a:srgbClr val="FFFFFF"/>
          </a:solidFill>
          <a:ln w="7938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9466" name="Line 16"/>
          <p:cNvSpPr>
            <a:spLocks noChangeShapeType="1"/>
          </p:cNvSpPr>
          <p:nvPr/>
        </p:nvSpPr>
        <p:spPr bwMode="auto">
          <a:xfrm>
            <a:off x="4768850" y="4873625"/>
            <a:ext cx="1989138" cy="0"/>
          </a:xfrm>
          <a:prstGeom prst="line">
            <a:avLst/>
          </a:prstGeom>
          <a:noFill/>
          <a:ln w="12700">
            <a:solidFill>
              <a:srgbClr val="EAF2F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7" name="Line 17"/>
          <p:cNvSpPr>
            <a:spLocks noChangeShapeType="1"/>
          </p:cNvSpPr>
          <p:nvPr/>
        </p:nvSpPr>
        <p:spPr bwMode="auto">
          <a:xfrm>
            <a:off x="4768850" y="4035425"/>
            <a:ext cx="1989138" cy="0"/>
          </a:xfrm>
          <a:prstGeom prst="line">
            <a:avLst/>
          </a:prstGeom>
          <a:noFill/>
          <a:ln w="12700">
            <a:solidFill>
              <a:srgbClr val="EAF2F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8" name="Line 18"/>
          <p:cNvSpPr>
            <a:spLocks noChangeShapeType="1"/>
          </p:cNvSpPr>
          <p:nvPr/>
        </p:nvSpPr>
        <p:spPr bwMode="auto">
          <a:xfrm>
            <a:off x="4768850" y="3190875"/>
            <a:ext cx="1989138" cy="0"/>
          </a:xfrm>
          <a:prstGeom prst="line">
            <a:avLst/>
          </a:prstGeom>
          <a:noFill/>
          <a:ln w="12700">
            <a:solidFill>
              <a:srgbClr val="EAF2F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9" name="Line 19"/>
          <p:cNvSpPr>
            <a:spLocks noChangeShapeType="1"/>
          </p:cNvSpPr>
          <p:nvPr/>
        </p:nvSpPr>
        <p:spPr bwMode="auto">
          <a:xfrm>
            <a:off x="4768850" y="2346325"/>
            <a:ext cx="1989138" cy="0"/>
          </a:xfrm>
          <a:prstGeom prst="line">
            <a:avLst/>
          </a:prstGeom>
          <a:noFill/>
          <a:ln w="12700">
            <a:solidFill>
              <a:srgbClr val="EAF2F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0" name="Line 20"/>
          <p:cNvSpPr>
            <a:spLocks noChangeShapeType="1"/>
          </p:cNvSpPr>
          <p:nvPr/>
        </p:nvSpPr>
        <p:spPr bwMode="auto">
          <a:xfrm>
            <a:off x="4768850" y="1503363"/>
            <a:ext cx="1989138" cy="0"/>
          </a:xfrm>
          <a:prstGeom prst="line">
            <a:avLst/>
          </a:prstGeom>
          <a:noFill/>
          <a:ln w="12700">
            <a:solidFill>
              <a:srgbClr val="EAF2F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1" name="Rectangle 21"/>
          <p:cNvSpPr>
            <a:spLocks noChangeArrowheads="1"/>
          </p:cNvSpPr>
          <p:nvPr/>
        </p:nvSpPr>
        <p:spPr bwMode="auto">
          <a:xfrm>
            <a:off x="2932113" y="3190875"/>
            <a:ext cx="612775" cy="671513"/>
          </a:xfrm>
          <a:prstGeom prst="rect">
            <a:avLst/>
          </a:prstGeom>
          <a:solidFill>
            <a:srgbClr val="8DA3B7"/>
          </a:solidFill>
          <a:ln w="12700">
            <a:solidFill>
              <a:srgbClr val="1A476F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9472" name="Line 22"/>
          <p:cNvSpPr>
            <a:spLocks noChangeShapeType="1"/>
          </p:cNvSpPr>
          <p:nvPr/>
        </p:nvSpPr>
        <p:spPr bwMode="auto">
          <a:xfrm>
            <a:off x="2932113" y="3613150"/>
            <a:ext cx="617537" cy="0"/>
          </a:xfrm>
          <a:prstGeom prst="line">
            <a:avLst/>
          </a:prstGeom>
          <a:noFill/>
          <a:ln w="12700">
            <a:solidFill>
              <a:srgbClr val="1A476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3" name="Line 23"/>
          <p:cNvSpPr>
            <a:spLocks noChangeShapeType="1"/>
          </p:cNvSpPr>
          <p:nvPr/>
        </p:nvSpPr>
        <p:spPr bwMode="auto">
          <a:xfrm>
            <a:off x="3241675" y="3865563"/>
            <a:ext cx="0" cy="671512"/>
          </a:xfrm>
          <a:prstGeom prst="line">
            <a:avLst/>
          </a:prstGeom>
          <a:noFill/>
          <a:ln w="12700">
            <a:solidFill>
              <a:srgbClr val="1A476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4" name="Line 24"/>
          <p:cNvSpPr>
            <a:spLocks noChangeShapeType="1"/>
          </p:cNvSpPr>
          <p:nvPr/>
        </p:nvSpPr>
        <p:spPr bwMode="auto">
          <a:xfrm flipV="1">
            <a:off x="3241675" y="2178050"/>
            <a:ext cx="0" cy="1012825"/>
          </a:xfrm>
          <a:prstGeom prst="line">
            <a:avLst/>
          </a:prstGeom>
          <a:noFill/>
          <a:ln w="12700">
            <a:solidFill>
              <a:srgbClr val="1A476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5" name="Line 25"/>
          <p:cNvSpPr>
            <a:spLocks noChangeShapeType="1"/>
          </p:cNvSpPr>
          <p:nvPr/>
        </p:nvSpPr>
        <p:spPr bwMode="auto">
          <a:xfrm>
            <a:off x="3033713" y="4537075"/>
            <a:ext cx="414337" cy="0"/>
          </a:xfrm>
          <a:prstGeom prst="line">
            <a:avLst/>
          </a:prstGeom>
          <a:noFill/>
          <a:ln w="12700">
            <a:solidFill>
              <a:srgbClr val="1A476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6" name="Line 26"/>
          <p:cNvSpPr>
            <a:spLocks noChangeShapeType="1"/>
          </p:cNvSpPr>
          <p:nvPr/>
        </p:nvSpPr>
        <p:spPr bwMode="auto">
          <a:xfrm>
            <a:off x="3033713" y="2178050"/>
            <a:ext cx="414337" cy="0"/>
          </a:xfrm>
          <a:prstGeom prst="line">
            <a:avLst/>
          </a:prstGeom>
          <a:noFill/>
          <a:ln w="12700">
            <a:solidFill>
              <a:srgbClr val="1A476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7" name="Rectangle 27"/>
          <p:cNvSpPr>
            <a:spLocks noChangeArrowheads="1"/>
          </p:cNvSpPr>
          <p:nvPr/>
        </p:nvSpPr>
        <p:spPr bwMode="auto">
          <a:xfrm>
            <a:off x="3756025" y="3359150"/>
            <a:ext cx="612775" cy="1341438"/>
          </a:xfrm>
          <a:prstGeom prst="rect">
            <a:avLst/>
          </a:prstGeom>
          <a:solidFill>
            <a:srgbClr val="C89A9D"/>
          </a:solidFill>
          <a:ln w="12700">
            <a:solidFill>
              <a:srgbClr val="90353B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9478" name="Line 28"/>
          <p:cNvSpPr>
            <a:spLocks noChangeShapeType="1"/>
          </p:cNvSpPr>
          <p:nvPr/>
        </p:nvSpPr>
        <p:spPr bwMode="auto">
          <a:xfrm>
            <a:off x="3756025" y="4198938"/>
            <a:ext cx="615950" cy="0"/>
          </a:xfrm>
          <a:prstGeom prst="line">
            <a:avLst/>
          </a:prstGeom>
          <a:noFill/>
          <a:ln w="12700">
            <a:solidFill>
              <a:srgbClr val="90353B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9" name="Line 29"/>
          <p:cNvSpPr>
            <a:spLocks noChangeShapeType="1"/>
          </p:cNvSpPr>
          <p:nvPr/>
        </p:nvSpPr>
        <p:spPr bwMode="auto">
          <a:xfrm>
            <a:off x="4064000" y="4705350"/>
            <a:ext cx="0" cy="168275"/>
          </a:xfrm>
          <a:prstGeom prst="line">
            <a:avLst/>
          </a:prstGeom>
          <a:noFill/>
          <a:ln w="12700">
            <a:solidFill>
              <a:srgbClr val="90353B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0" name="Line 30"/>
          <p:cNvSpPr>
            <a:spLocks noChangeShapeType="1"/>
          </p:cNvSpPr>
          <p:nvPr/>
        </p:nvSpPr>
        <p:spPr bwMode="auto">
          <a:xfrm flipV="1">
            <a:off x="4064000" y="2516188"/>
            <a:ext cx="0" cy="842962"/>
          </a:xfrm>
          <a:prstGeom prst="line">
            <a:avLst/>
          </a:prstGeom>
          <a:noFill/>
          <a:ln w="12700">
            <a:solidFill>
              <a:srgbClr val="90353B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1" name="Line 31"/>
          <p:cNvSpPr>
            <a:spLocks noChangeShapeType="1"/>
          </p:cNvSpPr>
          <p:nvPr/>
        </p:nvSpPr>
        <p:spPr bwMode="auto">
          <a:xfrm>
            <a:off x="3857625" y="4873625"/>
            <a:ext cx="412750" cy="0"/>
          </a:xfrm>
          <a:prstGeom prst="line">
            <a:avLst/>
          </a:prstGeom>
          <a:noFill/>
          <a:ln w="12700">
            <a:solidFill>
              <a:srgbClr val="90353B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2" name="Line 32"/>
          <p:cNvSpPr>
            <a:spLocks noChangeShapeType="1"/>
          </p:cNvSpPr>
          <p:nvPr/>
        </p:nvSpPr>
        <p:spPr bwMode="auto">
          <a:xfrm>
            <a:off x="3857625" y="2516188"/>
            <a:ext cx="412750" cy="0"/>
          </a:xfrm>
          <a:prstGeom prst="line">
            <a:avLst/>
          </a:prstGeom>
          <a:noFill/>
          <a:ln w="12700">
            <a:solidFill>
              <a:srgbClr val="90353B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3" name="Oval 33"/>
          <p:cNvSpPr>
            <a:spLocks noChangeArrowheads="1"/>
          </p:cNvSpPr>
          <p:nvPr/>
        </p:nvSpPr>
        <p:spPr bwMode="auto">
          <a:xfrm>
            <a:off x="3206750" y="2144713"/>
            <a:ext cx="63500" cy="63500"/>
          </a:xfrm>
          <a:prstGeom prst="ellipse">
            <a:avLst/>
          </a:prstGeom>
          <a:solidFill>
            <a:srgbClr val="1A476F"/>
          </a:solidFill>
          <a:ln w="12700">
            <a:solidFill>
              <a:srgbClr val="1A476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9484" name="Rectangle 34"/>
          <p:cNvSpPr>
            <a:spLocks noChangeArrowheads="1"/>
          </p:cNvSpPr>
          <p:nvPr/>
        </p:nvSpPr>
        <p:spPr bwMode="auto">
          <a:xfrm>
            <a:off x="5043488" y="3190875"/>
            <a:ext cx="615950" cy="671513"/>
          </a:xfrm>
          <a:prstGeom prst="rect">
            <a:avLst/>
          </a:prstGeom>
          <a:solidFill>
            <a:srgbClr val="8DA3B7"/>
          </a:solidFill>
          <a:ln w="12700">
            <a:solidFill>
              <a:srgbClr val="1A476F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9485" name="Line 35"/>
          <p:cNvSpPr>
            <a:spLocks noChangeShapeType="1"/>
          </p:cNvSpPr>
          <p:nvPr/>
        </p:nvSpPr>
        <p:spPr bwMode="auto">
          <a:xfrm>
            <a:off x="5043488" y="3529013"/>
            <a:ext cx="615950" cy="0"/>
          </a:xfrm>
          <a:prstGeom prst="line">
            <a:avLst/>
          </a:prstGeom>
          <a:noFill/>
          <a:ln w="12700">
            <a:solidFill>
              <a:srgbClr val="1A476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6" name="Line 36"/>
          <p:cNvSpPr>
            <a:spLocks noChangeShapeType="1"/>
          </p:cNvSpPr>
          <p:nvPr/>
        </p:nvSpPr>
        <p:spPr bwMode="auto">
          <a:xfrm>
            <a:off x="5351463" y="3865563"/>
            <a:ext cx="0" cy="671512"/>
          </a:xfrm>
          <a:prstGeom prst="line">
            <a:avLst/>
          </a:prstGeom>
          <a:noFill/>
          <a:ln w="12700">
            <a:solidFill>
              <a:srgbClr val="1A476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7" name="Line 37"/>
          <p:cNvSpPr>
            <a:spLocks noChangeShapeType="1"/>
          </p:cNvSpPr>
          <p:nvPr/>
        </p:nvSpPr>
        <p:spPr bwMode="auto">
          <a:xfrm flipV="1">
            <a:off x="5351463" y="2178050"/>
            <a:ext cx="0" cy="1012825"/>
          </a:xfrm>
          <a:prstGeom prst="line">
            <a:avLst/>
          </a:prstGeom>
          <a:noFill/>
          <a:ln w="12700">
            <a:solidFill>
              <a:srgbClr val="1A476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8" name="Line 38"/>
          <p:cNvSpPr>
            <a:spLocks noChangeShapeType="1"/>
          </p:cNvSpPr>
          <p:nvPr/>
        </p:nvSpPr>
        <p:spPr bwMode="auto">
          <a:xfrm>
            <a:off x="5145088" y="4537075"/>
            <a:ext cx="414337" cy="0"/>
          </a:xfrm>
          <a:prstGeom prst="line">
            <a:avLst/>
          </a:prstGeom>
          <a:noFill/>
          <a:ln w="12700">
            <a:solidFill>
              <a:srgbClr val="1A476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9" name="Line 39"/>
          <p:cNvSpPr>
            <a:spLocks noChangeShapeType="1"/>
          </p:cNvSpPr>
          <p:nvPr/>
        </p:nvSpPr>
        <p:spPr bwMode="auto">
          <a:xfrm>
            <a:off x="5145088" y="2178050"/>
            <a:ext cx="414337" cy="0"/>
          </a:xfrm>
          <a:prstGeom prst="line">
            <a:avLst/>
          </a:prstGeom>
          <a:noFill/>
          <a:ln w="12700">
            <a:solidFill>
              <a:srgbClr val="1A476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0" name="Rectangle 40"/>
          <p:cNvSpPr>
            <a:spLocks noChangeArrowheads="1"/>
          </p:cNvSpPr>
          <p:nvPr/>
        </p:nvSpPr>
        <p:spPr bwMode="auto">
          <a:xfrm>
            <a:off x="5862638" y="3949700"/>
            <a:ext cx="615950" cy="750888"/>
          </a:xfrm>
          <a:prstGeom prst="rect">
            <a:avLst/>
          </a:prstGeom>
          <a:solidFill>
            <a:srgbClr val="C89A9D"/>
          </a:solidFill>
          <a:ln w="12700">
            <a:solidFill>
              <a:srgbClr val="90353B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9491" name="Line 41"/>
          <p:cNvSpPr>
            <a:spLocks noChangeShapeType="1"/>
          </p:cNvSpPr>
          <p:nvPr/>
        </p:nvSpPr>
        <p:spPr bwMode="auto">
          <a:xfrm>
            <a:off x="5862638" y="4368800"/>
            <a:ext cx="620712" cy="0"/>
          </a:xfrm>
          <a:prstGeom prst="line">
            <a:avLst/>
          </a:prstGeom>
          <a:noFill/>
          <a:ln w="12700">
            <a:solidFill>
              <a:srgbClr val="90353B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2" name="Line 42"/>
          <p:cNvSpPr>
            <a:spLocks noChangeShapeType="1"/>
          </p:cNvSpPr>
          <p:nvPr/>
        </p:nvSpPr>
        <p:spPr bwMode="auto">
          <a:xfrm>
            <a:off x="6175375" y="4705350"/>
            <a:ext cx="0" cy="168275"/>
          </a:xfrm>
          <a:prstGeom prst="line">
            <a:avLst/>
          </a:prstGeom>
          <a:noFill/>
          <a:ln w="12700">
            <a:solidFill>
              <a:srgbClr val="90353B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3" name="Line 43"/>
          <p:cNvSpPr>
            <a:spLocks noChangeShapeType="1"/>
          </p:cNvSpPr>
          <p:nvPr/>
        </p:nvSpPr>
        <p:spPr bwMode="auto">
          <a:xfrm flipV="1">
            <a:off x="6175375" y="2852738"/>
            <a:ext cx="0" cy="1096962"/>
          </a:xfrm>
          <a:prstGeom prst="line">
            <a:avLst/>
          </a:prstGeom>
          <a:noFill/>
          <a:ln w="12700">
            <a:solidFill>
              <a:srgbClr val="90353B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4" name="Line 44"/>
          <p:cNvSpPr>
            <a:spLocks noChangeShapeType="1"/>
          </p:cNvSpPr>
          <p:nvPr/>
        </p:nvSpPr>
        <p:spPr bwMode="auto">
          <a:xfrm>
            <a:off x="5969000" y="4873625"/>
            <a:ext cx="412750" cy="0"/>
          </a:xfrm>
          <a:prstGeom prst="line">
            <a:avLst/>
          </a:prstGeom>
          <a:noFill/>
          <a:ln w="12700">
            <a:solidFill>
              <a:srgbClr val="90353B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5" name="Line 45"/>
          <p:cNvSpPr>
            <a:spLocks noChangeShapeType="1"/>
          </p:cNvSpPr>
          <p:nvPr/>
        </p:nvSpPr>
        <p:spPr bwMode="auto">
          <a:xfrm>
            <a:off x="5969000" y="2852738"/>
            <a:ext cx="412750" cy="0"/>
          </a:xfrm>
          <a:prstGeom prst="line">
            <a:avLst/>
          </a:prstGeom>
          <a:noFill/>
          <a:ln w="12700">
            <a:solidFill>
              <a:srgbClr val="90353B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6" name="Oval 46"/>
          <p:cNvSpPr>
            <a:spLocks noChangeArrowheads="1"/>
          </p:cNvSpPr>
          <p:nvPr/>
        </p:nvSpPr>
        <p:spPr bwMode="auto">
          <a:xfrm>
            <a:off x="5318125" y="2144713"/>
            <a:ext cx="68263" cy="63500"/>
          </a:xfrm>
          <a:prstGeom prst="ellipse">
            <a:avLst/>
          </a:prstGeom>
          <a:solidFill>
            <a:srgbClr val="1A476F"/>
          </a:solidFill>
          <a:ln w="12700">
            <a:solidFill>
              <a:srgbClr val="1A476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9497" name="Oval 47"/>
          <p:cNvSpPr>
            <a:spLocks noChangeArrowheads="1"/>
          </p:cNvSpPr>
          <p:nvPr/>
        </p:nvSpPr>
        <p:spPr bwMode="auto">
          <a:xfrm>
            <a:off x="5318125" y="2144713"/>
            <a:ext cx="68263" cy="63500"/>
          </a:xfrm>
          <a:prstGeom prst="ellipse">
            <a:avLst/>
          </a:prstGeom>
          <a:solidFill>
            <a:srgbClr val="1A476F"/>
          </a:solidFill>
          <a:ln w="12700">
            <a:solidFill>
              <a:srgbClr val="1A476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9498" name="Oval 48"/>
          <p:cNvSpPr>
            <a:spLocks noChangeArrowheads="1"/>
          </p:cNvSpPr>
          <p:nvPr/>
        </p:nvSpPr>
        <p:spPr bwMode="auto">
          <a:xfrm>
            <a:off x="5318125" y="1638300"/>
            <a:ext cx="68263" cy="66675"/>
          </a:xfrm>
          <a:prstGeom prst="ellipse">
            <a:avLst/>
          </a:prstGeom>
          <a:solidFill>
            <a:srgbClr val="1A476F"/>
          </a:solidFill>
          <a:ln w="12700">
            <a:solidFill>
              <a:srgbClr val="1A476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9499" name="Oval 49"/>
          <p:cNvSpPr>
            <a:spLocks noChangeArrowheads="1"/>
          </p:cNvSpPr>
          <p:nvPr/>
        </p:nvSpPr>
        <p:spPr bwMode="auto">
          <a:xfrm>
            <a:off x="6142038" y="2481263"/>
            <a:ext cx="66675" cy="68262"/>
          </a:xfrm>
          <a:prstGeom prst="ellipse">
            <a:avLst/>
          </a:prstGeom>
          <a:solidFill>
            <a:srgbClr val="90353B"/>
          </a:solidFill>
          <a:ln w="12700">
            <a:solidFill>
              <a:srgbClr val="90353B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9500" name="Oval 50"/>
          <p:cNvSpPr>
            <a:spLocks noChangeArrowheads="1"/>
          </p:cNvSpPr>
          <p:nvPr/>
        </p:nvSpPr>
        <p:spPr bwMode="auto">
          <a:xfrm>
            <a:off x="6142038" y="1806575"/>
            <a:ext cx="66675" cy="63500"/>
          </a:xfrm>
          <a:prstGeom prst="ellipse">
            <a:avLst/>
          </a:prstGeom>
          <a:solidFill>
            <a:srgbClr val="90353B"/>
          </a:solidFill>
          <a:ln w="12700">
            <a:solidFill>
              <a:srgbClr val="90353B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9501" name="Line 51"/>
          <p:cNvSpPr>
            <a:spLocks noChangeShapeType="1"/>
          </p:cNvSpPr>
          <p:nvPr/>
        </p:nvSpPr>
        <p:spPr bwMode="auto">
          <a:xfrm flipV="1">
            <a:off x="2659063" y="1355725"/>
            <a:ext cx="0" cy="367030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2" name="Line 52"/>
          <p:cNvSpPr>
            <a:spLocks noChangeShapeType="1"/>
          </p:cNvSpPr>
          <p:nvPr/>
        </p:nvSpPr>
        <p:spPr bwMode="auto">
          <a:xfrm flipH="1">
            <a:off x="2598738" y="4873625"/>
            <a:ext cx="60325" cy="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3" name="Rectangle 53"/>
          <p:cNvSpPr>
            <a:spLocks noChangeArrowheads="1"/>
          </p:cNvSpPr>
          <p:nvPr/>
        </p:nvSpPr>
        <p:spPr bwMode="auto">
          <a:xfrm rot="-5400000">
            <a:off x="2407444" y="4831556"/>
            <a:ext cx="7778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 sz="1100">
                <a:solidFill>
                  <a:srgbClr val="000000"/>
                </a:solidFill>
              </a:rPr>
              <a:t>0</a:t>
            </a:r>
            <a:endParaRPr lang="de-DE" sz="1100"/>
          </a:p>
        </p:txBody>
      </p:sp>
      <p:sp>
        <p:nvSpPr>
          <p:cNvPr id="19504" name="Line 54"/>
          <p:cNvSpPr>
            <a:spLocks noChangeShapeType="1"/>
          </p:cNvSpPr>
          <p:nvPr/>
        </p:nvSpPr>
        <p:spPr bwMode="auto">
          <a:xfrm flipH="1">
            <a:off x="2598738" y="4035425"/>
            <a:ext cx="60325" cy="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5" name="Rectangle 55"/>
          <p:cNvSpPr>
            <a:spLocks noChangeArrowheads="1"/>
          </p:cNvSpPr>
          <p:nvPr/>
        </p:nvSpPr>
        <p:spPr bwMode="auto">
          <a:xfrm rot="-5400000">
            <a:off x="2442369" y="3985419"/>
            <a:ext cx="77787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 sz="1100">
                <a:solidFill>
                  <a:srgbClr val="000000"/>
                </a:solidFill>
              </a:rPr>
              <a:t>5</a:t>
            </a:r>
            <a:endParaRPr lang="de-DE" sz="1100"/>
          </a:p>
        </p:txBody>
      </p:sp>
      <p:sp>
        <p:nvSpPr>
          <p:cNvPr id="19506" name="Line 56"/>
          <p:cNvSpPr>
            <a:spLocks noChangeShapeType="1"/>
          </p:cNvSpPr>
          <p:nvPr/>
        </p:nvSpPr>
        <p:spPr bwMode="auto">
          <a:xfrm flipH="1">
            <a:off x="2598738" y="3190875"/>
            <a:ext cx="60325" cy="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7" name="Rectangle 57"/>
          <p:cNvSpPr>
            <a:spLocks noChangeArrowheads="1"/>
          </p:cNvSpPr>
          <p:nvPr/>
        </p:nvSpPr>
        <p:spPr bwMode="auto">
          <a:xfrm rot="-5400000">
            <a:off x="2403475" y="3146425"/>
            <a:ext cx="1555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 sz="1100">
                <a:solidFill>
                  <a:srgbClr val="000000"/>
                </a:solidFill>
              </a:rPr>
              <a:t>10</a:t>
            </a:r>
            <a:endParaRPr lang="de-DE" sz="1100"/>
          </a:p>
        </p:txBody>
      </p:sp>
      <p:sp>
        <p:nvSpPr>
          <p:cNvPr id="19508" name="Line 58"/>
          <p:cNvSpPr>
            <a:spLocks noChangeShapeType="1"/>
          </p:cNvSpPr>
          <p:nvPr/>
        </p:nvSpPr>
        <p:spPr bwMode="auto">
          <a:xfrm flipH="1">
            <a:off x="2598738" y="2346325"/>
            <a:ext cx="60325" cy="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9" name="Rectangle 59"/>
          <p:cNvSpPr>
            <a:spLocks noChangeArrowheads="1"/>
          </p:cNvSpPr>
          <p:nvPr/>
        </p:nvSpPr>
        <p:spPr bwMode="auto">
          <a:xfrm rot="-5400000">
            <a:off x="2403475" y="2298700"/>
            <a:ext cx="1555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 sz="1100">
                <a:solidFill>
                  <a:srgbClr val="000000"/>
                </a:solidFill>
              </a:rPr>
              <a:t>15</a:t>
            </a:r>
            <a:endParaRPr lang="de-DE" sz="1100"/>
          </a:p>
        </p:txBody>
      </p:sp>
      <p:sp>
        <p:nvSpPr>
          <p:cNvPr id="19510" name="Line 60"/>
          <p:cNvSpPr>
            <a:spLocks noChangeShapeType="1"/>
          </p:cNvSpPr>
          <p:nvPr/>
        </p:nvSpPr>
        <p:spPr bwMode="auto">
          <a:xfrm flipH="1">
            <a:off x="2598738" y="1503363"/>
            <a:ext cx="60325" cy="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1" name="Rectangle 61"/>
          <p:cNvSpPr>
            <a:spLocks noChangeArrowheads="1"/>
          </p:cNvSpPr>
          <p:nvPr/>
        </p:nvSpPr>
        <p:spPr bwMode="auto">
          <a:xfrm rot="-5400000">
            <a:off x="2403475" y="1455738"/>
            <a:ext cx="1555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 sz="1100">
                <a:solidFill>
                  <a:srgbClr val="000000"/>
                </a:solidFill>
              </a:rPr>
              <a:t>20</a:t>
            </a:r>
            <a:endParaRPr lang="de-DE" sz="1100"/>
          </a:p>
        </p:txBody>
      </p:sp>
      <p:sp>
        <p:nvSpPr>
          <p:cNvPr id="19512" name="Line 62"/>
          <p:cNvSpPr>
            <a:spLocks noChangeShapeType="1"/>
          </p:cNvSpPr>
          <p:nvPr/>
        </p:nvSpPr>
        <p:spPr bwMode="auto">
          <a:xfrm>
            <a:off x="2659063" y="5026025"/>
            <a:ext cx="1987550" cy="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3" name="Line 63"/>
          <p:cNvSpPr>
            <a:spLocks noChangeShapeType="1"/>
          </p:cNvSpPr>
          <p:nvPr/>
        </p:nvSpPr>
        <p:spPr bwMode="auto">
          <a:xfrm>
            <a:off x="4768850" y="5026025"/>
            <a:ext cx="1989138" cy="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4" name="Rectangle 64"/>
          <p:cNvSpPr>
            <a:spLocks noChangeArrowheads="1"/>
          </p:cNvSpPr>
          <p:nvPr/>
        </p:nvSpPr>
        <p:spPr bwMode="auto">
          <a:xfrm>
            <a:off x="2659063" y="1136650"/>
            <a:ext cx="1984375" cy="214313"/>
          </a:xfrm>
          <a:prstGeom prst="rect">
            <a:avLst/>
          </a:prstGeom>
          <a:solidFill>
            <a:srgbClr val="D9E6EB"/>
          </a:solidFill>
          <a:ln w="7938">
            <a:solidFill>
              <a:srgbClr val="D9E6EB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9515" name="Rectangle 65"/>
          <p:cNvSpPr>
            <a:spLocks noChangeArrowheads="1"/>
          </p:cNvSpPr>
          <p:nvPr/>
        </p:nvSpPr>
        <p:spPr bwMode="auto">
          <a:xfrm>
            <a:off x="3033713" y="1139825"/>
            <a:ext cx="985837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 sz="1100">
                <a:solidFill>
                  <a:srgbClr val="000000"/>
                </a:solidFill>
              </a:rPr>
              <a:t>Codman Medos</a:t>
            </a:r>
            <a:endParaRPr lang="de-DE" sz="1100"/>
          </a:p>
        </p:txBody>
      </p:sp>
      <p:sp>
        <p:nvSpPr>
          <p:cNvPr id="19516" name="Rectangle 66"/>
          <p:cNvSpPr>
            <a:spLocks noChangeArrowheads="1"/>
          </p:cNvSpPr>
          <p:nvPr/>
        </p:nvSpPr>
        <p:spPr bwMode="auto">
          <a:xfrm>
            <a:off x="4768850" y="1136650"/>
            <a:ext cx="1984375" cy="214313"/>
          </a:xfrm>
          <a:prstGeom prst="rect">
            <a:avLst/>
          </a:prstGeom>
          <a:solidFill>
            <a:srgbClr val="D9E6EB"/>
          </a:solidFill>
          <a:ln w="7938">
            <a:solidFill>
              <a:srgbClr val="D9E6EB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9517" name="Rectangle 67"/>
          <p:cNvSpPr>
            <a:spLocks noChangeArrowheads="1"/>
          </p:cNvSpPr>
          <p:nvPr/>
        </p:nvSpPr>
        <p:spPr bwMode="auto">
          <a:xfrm>
            <a:off x="5424488" y="1139825"/>
            <a:ext cx="512762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 sz="1100">
                <a:solidFill>
                  <a:srgbClr val="000000"/>
                </a:solidFill>
              </a:rPr>
              <a:t>ProGAV</a:t>
            </a:r>
            <a:endParaRPr lang="de-DE" sz="1100"/>
          </a:p>
        </p:txBody>
      </p:sp>
      <p:sp>
        <p:nvSpPr>
          <p:cNvPr id="19518" name="Rectangle 68"/>
          <p:cNvSpPr>
            <a:spLocks noChangeArrowheads="1"/>
          </p:cNvSpPr>
          <p:nvPr/>
        </p:nvSpPr>
        <p:spPr bwMode="auto">
          <a:xfrm>
            <a:off x="2919413" y="5334000"/>
            <a:ext cx="3302000" cy="328613"/>
          </a:xfrm>
          <a:prstGeom prst="rect">
            <a:avLst/>
          </a:prstGeom>
          <a:solidFill>
            <a:srgbClr val="FFFFFF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9519" name="Rectangle 69"/>
          <p:cNvSpPr>
            <a:spLocks noChangeArrowheads="1"/>
          </p:cNvSpPr>
          <p:nvPr/>
        </p:nvSpPr>
        <p:spPr bwMode="auto">
          <a:xfrm>
            <a:off x="2992438" y="5410200"/>
            <a:ext cx="658812" cy="173038"/>
          </a:xfrm>
          <a:prstGeom prst="rect">
            <a:avLst/>
          </a:prstGeom>
          <a:solidFill>
            <a:srgbClr val="8DA3B7"/>
          </a:solidFill>
          <a:ln w="12700">
            <a:solidFill>
              <a:srgbClr val="1A476F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9520" name="Rectangle 70"/>
          <p:cNvSpPr>
            <a:spLocks noChangeArrowheads="1"/>
          </p:cNvSpPr>
          <p:nvPr/>
        </p:nvSpPr>
        <p:spPr bwMode="auto">
          <a:xfrm>
            <a:off x="4697413" y="5410200"/>
            <a:ext cx="650875" cy="173038"/>
          </a:xfrm>
          <a:prstGeom prst="rect">
            <a:avLst/>
          </a:prstGeom>
          <a:solidFill>
            <a:srgbClr val="C89A9D"/>
          </a:solidFill>
          <a:ln w="12700">
            <a:solidFill>
              <a:srgbClr val="90353B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9521" name="Rectangle 71"/>
          <p:cNvSpPr>
            <a:spLocks noChangeArrowheads="1"/>
          </p:cNvSpPr>
          <p:nvPr/>
        </p:nvSpPr>
        <p:spPr bwMode="auto">
          <a:xfrm>
            <a:off x="3756025" y="5410200"/>
            <a:ext cx="538163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 sz="1100">
                <a:solidFill>
                  <a:srgbClr val="000000"/>
                </a:solidFill>
              </a:rPr>
              <a:t>Baseline</a:t>
            </a:r>
            <a:endParaRPr lang="de-DE" sz="1100"/>
          </a:p>
        </p:txBody>
      </p:sp>
      <p:sp>
        <p:nvSpPr>
          <p:cNvPr id="19522" name="Rectangle 72"/>
          <p:cNvSpPr>
            <a:spLocks noChangeArrowheads="1"/>
          </p:cNvSpPr>
          <p:nvPr/>
        </p:nvSpPr>
        <p:spPr bwMode="auto">
          <a:xfrm>
            <a:off x="5457825" y="5410200"/>
            <a:ext cx="57308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 sz="1100">
                <a:solidFill>
                  <a:srgbClr val="000000"/>
                </a:solidFill>
              </a:rPr>
              <a:t>6 months</a:t>
            </a:r>
            <a:endParaRPr lang="de-DE" sz="1100"/>
          </a:p>
        </p:txBody>
      </p:sp>
      <p:sp>
        <p:nvSpPr>
          <p:cNvPr id="19523" name="Text Box 74"/>
          <p:cNvSpPr txBox="1">
            <a:spLocks noChangeArrowheads="1"/>
          </p:cNvSpPr>
          <p:nvPr/>
        </p:nvSpPr>
        <p:spPr bwMode="auto">
          <a:xfrm rot="-5400000">
            <a:off x="1653381" y="3082132"/>
            <a:ext cx="9382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100"/>
              <a:t>Kiefer Scale</a:t>
            </a:r>
          </a:p>
        </p:txBody>
      </p:sp>
      <p:sp>
        <p:nvSpPr>
          <p:cNvPr id="19525" name="Textfeld 68"/>
          <p:cNvSpPr txBox="1">
            <a:spLocks noChangeArrowheads="1"/>
          </p:cNvSpPr>
          <p:nvPr/>
        </p:nvSpPr>
        <p:spPr bwMode="auto">
          <a:xfrm>
            <a:off x="142875" y="6581775"/>
            <a:ext cx="22240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/>
              <a:t>Courtesy by Prof Meier, Berlin</a:t>
            </a:r>
          </a:p>
        </p:txBody>
      </p:sp>
      <p:sp>
        <p:nvSpPr>
          <p:cNvPr id="70" name="Titel 6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Svasona</a:t>
            </a:r>
            <a:r>
              <a:rPr lang="en-US" dirty="0" smtClean="0"/>
              <a:t>                                Outcome</a:t>
            </a:r>
            <a:endParaRPr lang="en-US" dirty="0"/>
          </a:p>
        </p:txBody>
      </p:sp>
      <p:sp>
        <p:nvSpPr>
          <p:cNvPr id="71" name="Foliennummernplatzhalter 7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36DFCF-3D66-4BB8-97E5-30543D95C7DD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sp>
        <p:nvSpPr>
          <p:cNvPr id="72" name="Fußzeilenplatzhalter 7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6"/>
          <p:cNvSpPr txBox="1">
            <a:spLocks/>
          </p:cNvSpPr>
          <p:nvPr/>
        </p:nvSpPr>
        <p:spPr>
          <a:xfrm>
            <a:off x="0" y="0"/>
            <a:ext cx="9144000" cy="7143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de-DE" sz="4400" b="1">
                <a:solidFill>
                  <a:srgbClr val="004070"/>
                </a:solidFill>
                <a:latin typeface="Calibri" pitchFamily="34" charset="0"/>
              </a:rPr>
              <a:t>Interim Analysis</a:t>
            </a:r>
          </a:p>
        </p:txBody>
      </p:sp>
      <p:graphicFrame>
        <p:nvGraphicFramePr>
          <p:cNvPr id="22643" name="Group 115"/>
          <p:cNvGraphicFramePr>
            <a:graphicFrameLocks noGrp="1"/>
          </p:cNvGraphicFramePr>
          <p:nvPr/>
        </p:nvGraphicFramePr>
        <p:xfrm>
          <a:off x="304800" y="2286000"/>
          <a:ext cx="8458200" cy="2651760"/>
        </p:xfrm>
        <a:graphic>
          <a:graphicData uri="http://schemas.openxmlformats.org/drawingml/2006/table">
            <a:tbl>
              <a:tblPr/>
              <a:tblGrid>
                <a:gridCol w="3471863"/>
                <a:gridCol w="2495550"/>
                <a:gridCol w="2490787"/>
              </a:tblGrid>
              <a:tr h="276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1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Bitstream Vera Sans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1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Bitstream Vera Sans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Bitstream Vera Sans" pitchFamily="34" charset="0"/>
                          <a:cs typeface="Times New Roman" pitchFamily="18" charset="0"/>
                        </a:rPr>
                        <a:t>completed 6 m follow up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Bitstream Vera Sans" pitchFamily="34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Bitstream Vera Sans" pitchFamily="34" charset="0"/>
                          <a:cs typeface="Times New Roman" pitchFamily="18" charset="0"/>
                        </a:rPr>
                        <a:t>CMPV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Bitstream Vera Sans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Bitstream Vera Sans" pitchFamily="34" charset="0"/>
                          <a:cs typeface="Times New Roman" pitchFamily="18" charset="0"/>
                        </a:rPr>
                        <a:t>without gravity unit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Bitstream Vera Sans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Bitstream Vera Sans" pitchFamily="34" charset="0"/>
                          <a:cs typeface="Times New Roman" pitchFamily="18" charset="0"/>
                        </a:rPr>
                        <a:t>53 patients (80%)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Bitstream Vera Sans" pitchFamily="34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Bitstream Vera Sans" pitchFamily="34" charset="0"/>
                          <a:cs typeface="Times New Roman" pitchFamily="18" charset="0"/>
                        </a:rPr>
                        <a:t>proGAV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Bitstream Vera Sans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Bitstream Vera Sans" pitchFamily="34" charset="0"/>
                          <a:cs typeface="Times New Roman" pitchFamily="18" charset="0"/>
                        </a:rPr>
                        <a:t>with gravity unit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Bitstream Vera Sans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Bitstream Vera Sans" pitchFamily="34" charset="0"/>
                          <a:cs typeface="Times New Roman" pitchFamily="18" charset="0"/>
                        </a:rPr>
                        <a:t>59 patients (88%)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Bitstream Vera Sans" pitchFamily="34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Bitstream Vera Sans" pitchFamily="34" charset="0"/>
                          <a:cs typeface="Times New Roman" pitchFamily="18" charset="0"/>
                        </a:rPr>
                        <a:t>6 m symptoms [Kiefer score]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Bitstream Vera Sans" pitchFamily="34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Bitstream Vera Sans" pitchFamily="34" charset="0"/>
                          <a:cs typeface="Times New Roman" pitchFamily="18" charset="0"/>
                        </a:rPr>
                        <a:t>4.96 ± 4.34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Bitstream Vera Sans" pitchFamily="34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Bitstream Vera Sans" pitchFamily="34" charset="0"/>
                          <a:cs typeface="Times New Roman" pitchFamily="18" charset="0"/>
                        </a:rPr>
                        <a:t>3.97 ± 3.59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Bitstream Vera Sans" pitchFamily="34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Bitstream Vera Sans" pitchFamily="34" charset="0"/>
                          <a:cs typeface="Times New Roman" pitchFamily="18" charset="0"/>
                        </a:rPr>
                        <a:t>Evan’s index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Bitstream Vera Sans" pitchFamily="34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Bitstream Vera Sans" pitchFamily="34" charset="0"/>
                          <a:cs typeface="Times New Roman" pitchFamily="18" charset="0"/>
                        </a:rPr>
                        <a:t>0.34 ± 0.06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Bitstream Vera Sans" pitchFamily="34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Bitstream Vera Sans" pitchFamily="34" charset="0"/>
                          <a:cs typeface="Times New Roman" pitchFamily="18" charset="0"/>
                        </a:rPr>
                        <a:t>0.35 ± 0.04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Bitstream Vera Sans" pitchFamily="34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Bitstream Vera Sans" pitchFamily="34" charset="0"/>
                          <a:cs typeface="Times New Roman" pitchFamily="18" charset="0"/>
                        </a:rPr>
                        <a:t>overdrainage 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Bitstream Vera Sans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Bitstream Vera Sans" pitchFamily="34" charset="0"/>
                          <a:cs typeface="Times New Roman" pitchFamily="18" charset="0"/>
                        </a:rPr>
                        <a:t>(Fischer’s exact test p&lt;0.001)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Bitstream Vera Sans" pitchFamily="34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Bitstream Vera Sans" pitchFamily="34" charset="0"/>
                          <a:cs typeface="Times New Roman" pitchFamily="18" charset="0"/>
                        </a:rPr>
                        <a:t>20 (38%)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Bitstream Vera Sans" pitchFamily="34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Bitstream Vera Sans" pitchFamily="34" charset="0"/>
                          <a:cs typeface="Times New Roman" pitchFamily="18" charset="0"/>
                        </a:rPr>
                        <a:t>2 (3%)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Bitstream Vera Sans" pitchFamily="34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Bitstream Vera Sans" pitchFamily="34" charset="0"/>
                          <a:cs typeface="Times New Roman" pitchFamily="18" charset="0"/>
                        </a:rPr>
                        <a:t>underdrainage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Bitstream Vera Sans" pitchFamily="34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Bitstream Vera Sans" pitchFamily="34" charset="0"/>
                          <a:cs typeface="Times New Roman" pitchFamily="18" charset="0"/>
                        </a:rPr>
                        <a:t>0 (0%)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Bitstream Vera Sans" pitchFamily="34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Bitstream Vera Sans" pitchFamily="34" charset="0"/>
                          <a:cs typeface="Times New Roman" pitchFamily="18" charset="0"/>
                        </a:rPr>
                        <a:t>0 (0%)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Bitstream Vera Sans" pitchFamily="34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505" name="Titel 3"/>
          <p:cNvSpPr>
            <a:spLocks noGrp="1"/>
          </p:cNvSpPr>
          <p:nvPr>
            <p:ph type="title"/>
          </p:nvPr>
        </p:nvSpPr>
        <p:spPr bwMode="auto">
          <a:xfrm>
            <a:off x="428625" y="642938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  <p:sp>
        <p:nvSpPr>
          <p:cNvPr id="20506" name="Textfeld 4"/>
          <p:cNvSpPr txBox="1">
            <a:spLocks noChangeArrowheads="1"/>
          </p:cNvSpPr>
          <p:nvPr/>
        </p:nvSpPr>
        <p:spPr bwMode="auto">
          <a:xfrm>
            <a:off x="142875" y="6581775"/>
            <a:ext cx="22240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/>
              <a:t>Courtesy by Prof Meier, Berlin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36DFCF-3D66-4BB8-97E5-30543D95C7DD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smtClean="0"/>
          </a:p>
        </p:txBody>
      </p:sp>
      <p:sp>
        <p:nvSpPr>
          <p:cNvPr id="20483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de-DE" sz="4000" dirty="0" smtClean="0"/>
              <a:t>SVASONA-Study</a:t>
            </a:r>
          </a:p>
          <a:p>
            <a:pPr algn="ctr">
              <a:buFont typeface="Book Antiqua" pitchFamily="18" charset="0"/>
              <a:buNone/>
            </a:pPr>
            <a:r>
              <a:rPr lang="de-DE" sz="1400" dirty="0" err="1" smtClean="0"/>
              <a:t>Meier,U</a:t>
            </a:r>
            <a:r>
              <a:rPr lang="de-DE" sz="1400" dirty="0" smtClean="0"/>
              <a:t> et al</a:t>
            </a:r>
          </a:p>
          <a:p>
            <a:pPr algn="ctr">
              <a:buFont typeface="Book Antiqua" pitchFamily="18" charset="0"/>
              <a:buNone/>
            </a:pPr>
            <a:r>
              <a:rPr lang="de-DE" sz="2000" dirty="0" err="1" smtClean="0">
                <a:solidFill>
                  <a:schemeClr val="tx1"/>
                </a:solidFill>
              </a:rPr>
              <a:t>comparing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</a:p>
          <a:p>
            <a:pPr algn="ctr">
              <a:buFont typeface="Book Antiqua" pitchFamily="18" charset="0"/>
              <a:buNone/>
            </a:pPr>
            <a:r>
              <a:rPr lang="de-DE" sz="2000" dirty="0" err="1" smtClean="0">
                <a:solidFill>
                  <a:schemeClr val="tx1"/>
                </a:solidFill>
              </a:rPr>
              <a:t>progr</a:t>
            </a:r>
            <a:r>
              <a:rPr lang="de-DE" sz="2000" dirty="0" smtClean="0">
                <a:solidFill>
                  <a:schemeClr val="tx1"/>
                </a:solidFill>
              </a:rPr>
              <a:t>. DP </a:t>
            </a:r>
            <a:r>
              <a:rPr lang="de-DE" sz="2000" dirty="0" err="1" smtClean="0">
                <a:solidFill>
                  <a:schemeClr val="tx1"/>
                </a:solidFill>
              </a:rPr>
              <a:t>valve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i="1" u="sng" dirty="0" err="1" smtClean="0">
                <a:solidFill>
                  <a:srgbClr val="000066"/>
                </a:solidFill>
              </a:rPr>
              <a:t>without</a:t>
            </a:r>
            <a:r>
              <a:rPr lang="de-DE" sz="2000" u="sng" dirty="0" smtClean="0">
                <a:solidFill>
                  <a:schemeClr val="tx1"/>
                </a:solidFill>
              </a:rPr>
              <a:t> </a:t>
            </a:r>
            <a:r>
              <a:rPr lang="de-DE" sz="2000" u="sng" dirty="0" err="1" smtClean="0">
                <a:solidFill>
                  <a:schemeClr val="tx1"/>
                </a:solidFill>
              </a:rPr>
              <a:t>gravitational</a:t>
            </a:r>
            <a:r>
              <a:rPr lang="de-DE" sz="2000" u="sng" dirty="0" smtClean="0">
                <a:solidFill>
                  <a:schemeClr val="tx1"/>
                </a:solidFill>
              </a:rPr>
              <a:t> </a:t>
            </a:r>
            <a:r>
              <a:rPr lang="de-DE" sz="2000" u="sng" dirty="0" err="1" smtClean="0">
                <a:solidFill>
                  <a:schemeClr val="tx1"/>
                </a:solidFill>
              </a:rPr>
              <a:t>device</a:t>
            </a:r>
            <a:r>
              <a:rPr lang="de-DE" sz="2000" u="sng" dirty="0" smtClean="0">
                <a:solidFill>
                  <a:schemeClr val="tx1"/>
                </a:solidFill>
              </a:rPr>
              <a:t> </a:t>
            </a:r>
            <a:r>
              <a:rPr lang="de-DE" sz="2000" dirty="0" smtClean="0">
                <a:solidFill>
                  <a:schemeClr val="tx1"/>
                </a:solidFill>
              </a:rPr>
              <a:t>(</a:t>
            </a:r>
            <a:r>
              <a:rPr lang="de-DE" sz="2000" dirty="0" err="1" smtClean="0">
                <a:solidFill>
                  <a:schemeClr val="tx1"/>
                </a:solidFill>
              </a:rPr>
              <a:t>Medos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</a:rPr>
              <a:t>Codman</a:t>
            </a:r>
            <a:r>
              <a:rPr lang="de-DE" sz="2000" dirty="0" smtClean="0">
                <a:solidFill>
                  <a:schemeClr val="tx1"/>
                </a:solidFill>
              </a:rPr>
              <a:t>)</a:t>
            </a:r>
          </a:p>
          <a:p>
            <a:pPr algn="ctr">
              <a:buFont typeface="Book Antiqua" pitchFamily="18" charset="0"/>
              <a:buNone/>
            </a:pPr>
            <a:r>
              <a:rPr lang="de-DE" sz="2000" dirty="0" err="1" smtClean="0">
                <a:solidFill>
                  <a:srgbClr val="A40000"/>
                </a:solidFill>
              </a:rPr>
              <a:t>against</a:t>
            </a:r>
            <a:endParaRPr lang="de-DE" sz="2000" dirty="0" smtClean="0">
              <a:solidFill>
                <a:srgbClr val="A40000"/>
              </a:solidFill>
            </a:endParaRPr>
          </a:p>
          <a:p>
            <a:pPr algn="ctr">
              <a:buFont typeface="Book Antiqua" pitchFamily="18" charset="0"/>
              <a:buNone/>
            </a:pPr>
            <a:r>
              <a:rPr lang="de-DE" sz="2000" dirty="0" err="1" smtClean="0">
                <a:solidFill>
                  <a:schemeClr val="tx1"/>
                </a:solidFill>
              </a:rPr>
              <a:t>progr</a:t>
            </a:r>
            <a:r>
              <a:rPr lang="de-DE" sz="2000" dirty="0" smtClean="0">
                <a:solidFill>
                  <a:schemeClr val="tx1"/>
                </a:solidFill>
              </a:rPr>
              <a:t>. DP </a:t>
            </a:r>
            <a:r>
              <a:rPr lang="de-DE" sz="2000" dirty="0" err="1" smtClean="0">
                <a:solidFill>
                  <a:schemeClr val="tx1"/>
                </a:solidFill>
              </a:rPr>
              <a:t>valve</a:t>
            </a:r>
            <a:r>
              <a:rPr lang="de-DE" sz="2000" dirty="0" smtClean="0">
                <a:solidFill>
                  <a:schemeClr val="tx1"/>
                </a:solidFill>
              </a:rPr>
              <a:t>  </a:t>
            </a:r>
            <a:r>
              <a:rPr lang="de-DE" sz="2000" i="1" u="sng" dirty="0" err="1" smtClean="0">
                <a:solidFill>
                  <a:srgbClr val="000066"/>
                </a:solidFill>
              </a:rPr>
              <a:t>with</a:t>
            </a:r>
            <a:r>
              <a:rPr lang="de-DE" sz="2000" u="sng" dirty="0" smtClean="0">
                <a:solidFill>
                  <a:schemeClr val="tx1"/>
                </a:solidFill>
              </a:rPr>
              <a:t>  </a:t>
            </a:r>
            <a:r>
              <a:rPr lang="de-DE" sz="2000" u="sng" dirty="0" err="1" smtClean="0">
                <a:solidFill>
                  <a:schemeClr val="tx1"/>
                </a:solidFill>
              </a:rPr>
              <a:t>gravitational</a:t>
            </a:r>
            <a:r>
              <a:rPr lang="de-DE" sz="2000" u="sng" dirty="0" smtClean="0">
                <a:solidFill>
                  <a:schemeClr val="tx1"/>
                </a:solidFill>
              </a:rPr>
              <a:t> </a:t>
            </a:r>
            <a:r>
              <a:rPr lang="de-DE" sz="2000" u="sng" dirty="0" err="1" smtClean="0">
                <a:solidFill>
                  <a:schemeClr val="tx1"/>
                </a:solidFill>
              </a:rPr>
              <a:t>device</a:t>
            </a:r>
            <a:r>
              <a:rPr lang="de-DE" sz="2000" u="sng" dirty="0" smtClean="0">
                <a:solidFill>
                  <a:schemeClr val="tx1"/>
                </a:solidFill>
              </a:rPr>
              <a:t> </a:t>
            </a:r>
            <a:r>
              <a:rPr lang="de-DE" sz="2000" dirty="0" smtClean="0">
                <a:solidFill>
                  <a:schemeClr val="tx1"/>
                </a:solidFill>
              </a:rPr>
              <a:t>(</a:t>
            </a:r>
            <a:r>
              <a:rPr lang="de-DE" sz="2000" dirty="0" err="1" smtClean="0">
                <a:solidFill>
                  <a:schemeClr val="tx1"/>
                </a:solidFill>
              </a:rPr>
              <a:t>proGAV</a:t>
            </a:r>
            <a:r>
              <a:rPr lang="de-DE" sz="2000" dirty="0" smtClean="0">
                <a:solidFill>
                  <a:schemeClr val="tx1"/>
                </a:solidFill>
              </a:rPr>
              <a:t>)</a:t>
            </a:r>
          </a:p>
          <a:p>
            <a:pPr algn="ctr"/>
            <a:endParaRPr lang="de-DE" sz="500" dirty="0" smtClean="0">
              <a:solidFill>
                <a:schemeClr val="tx1"/>
              </a:solidFill>
            </a:endParaRPr>
          </a:p>
          <a:p>
            <a:pPr algn="ctr">
              <a:buFont typeface="Symbol" pitchFamily="18" charset="2"/>
              <a:buChar char="Þ"/>
            </a:pPr>
            <a:r>
              <a:rPr lang="de-DE" sz="2400" dirty="0" smtClean="0">
                <a:solidFill>
                  <a:srgbClr val="A40000"/>
                </a:solidFill>
              </a:rPr>
              <a:t>Same </a:t>
            </a:r>
            <a:r>
              <a:rPr lang="de-DE" sz="2400" dirty="0" err="1" smtClean="0">
                <a:solidFill>
                  <a:srgbClr val="A40000"/>
                </a:solidFill>
              </a:rPr>
              <a:t>results</a:t>
            </a:r>
            <a:r>
              <a:rPr lang="de-DE" sz="2400" dirty="0" smtClean="0">
                <a:solidFill>
                  <a:srgbClr val="A40000"/>
                </a:solidFill>
              </a:rPr>
              <a:t> but </a:t>
            </a:r>
            <a:r>
              <a:rPr lang="de-DE" sz="2400" dirty="0" err="1" smtClean="0">
                <a:solidFill>
                  <a:srgbClr val="A40000"/>
                </a:solidFill>
              </a:rPr>
              <a:t>more</a:t>
            </a:r>
            <a:r>
              <a:rPr lang="de-DE" sz="2400" dirty="0" smtClean="0">
                <a:solidFill>
                  <a:srgbClr val="A40000"/>
                </a:solidFill>
              </a:rPr>
              <a:t> </a:t>
            </a:r>
            <a:r>
              <a:rPr lang="de-DE" sz="2400" dirty="0" err="1" smtClean="0">
                <a:solidFill>
                  <a:srgbClr val="A40000"/>
                </a:solidFill>
              </a:rPr>
              <a:t>overdrainages</a:t>
            </a:r>
            <a:r>
              <a:rPr lang="de-DE" sz="2400" dirty="0" smtClean="0">
                <a:solidFill>
                  <a:srgbClr val="A40000"/>
                </a:solidFill>
              </a:rPr>
              <a:t> in </a:t>
            </a:r>
            <a:r>
              <a:rPr lang="de-DE" sz="2400" dirty="0" err="1" smtClean="0">
                <a:solidFill>
                  <a:srgbClr val="A40000"/>
                </a:solidFill>
              </a:rPr>
              <a:t>valves</a:t>
            </a:r>
            <a:r>
              <a:rPr lang="de-DE" sz="2400" dirty="0" smtClean="0">
                <a:solidFill>
                  <a:srgbClr val="A40000"/>
                </a:solidFill>
              </a:rPr>
              <a:t> </a:t>
            </a:r>
          </a:p>
          <a:p>
            <a:pPr algn="ctr">
              <a:buFont typeface="Book Antiqua" pitchFamily="18" charset="0"/>
              <a:buNone/>
            </a:pPr>
            <a:r>
              <a:rPr lang="de-DE" sz="2400" i="1" dirty="0" smtClean="0">
                <a:solidFill>
                  <a:srgbClr val="000099"/>
                </a:solidFill>
              </a:rPr>
              <a:t>       </a:t>
            </a:r>
            <a:r>
              <a:rPr lang="de-DE" sz="2400" i="1" u="sng" dirty="0" err="1" smtClean="0">
                <a:solidFill>
                  <a:srgbClr val="000099"/>
                </a:solidFill>
              </a:rPr>
              <a:t>without</a:t>
            </a:r>
            <a:r>
              <a:rPr lang="de-DE" sz="2400" dirty="0" smtClean="0">
                <a:solidFill>
                  <a:srgbClr val="A40000"/>
                </a:solidFill>
              </a:rPr>
              <a:t> </a:t>
            </a:r>
            <a:r>
              <a:rPr lang="de-DE" sz="2400" dirty="0" err="1" smtClean="0">
                <a:solidFill>
                  <a:srgbClr val="A40000"/>
                </a:solidFill>
              </a:rPr>
              <a:t>gravitational</a:t>
            </a:r>
            <a:r>
              <a:rPr lang="de-DE" sz="2400" dirty="0" smtClean="0">
                <a:solidFill>
                  <a:srgbClr val="A40000"/>
                </a:solidFill>
              </a:rPr>
              <a:t>  </a:t>
            </a:r>
            <a:r>
              <a:rPr lang="de-DE" sz="2400" dirty="0" err="1" smtClean="0">
                <a:solidFill>
                  <a:srgbClr val="A40000"/>
                </a:solidFill>
              </a:rPr>
              <a:t>devices</a:t>
            </a:r>
            <a:r>
              <a:rPr lang="de-DE" sz="2400" dirty="0" smtClean="0">
                <a:solidFill>
                  <a:srgbClr val="A40000"/>
                </a:solidFill>
              </a:rPr>
              <a:t> </a:t>
            </a:r>
            <a:r>
              <a:rPr lang="de-DE" sz="1800" dirty="0" smtClean="0">
                <a:solidFill>
                  <a:schemeClr val="tx1"/>
                </a:solidFill>
              </a:rPr>
              <a:t>(</a:t>
            </a:r>
            <a:r>
              <a:rPr lang="de-DE" sz="1800" dirty="0" err="1" smtClean="0">
                <a:solidFill>
                  <a:schemeClr val="tx1"/>
                </a:solidFill>
              </a:rPr>
              <a:t>highly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significant</a:t>
            </a:r>
            <a:r>
              <a:rPr lang="de-DE" sz="1800" dirty="0" smtClean="0">
                <a:solidFill>
                  <a:schemeClr val="tx1"/>
                </a:solidFill>
              </a:rPr>
              <a:t>)</a:t>
            </a:r>
            <a:endParaRPr lang="de-DE" sz="2400" dirty="0" smtClean="0">
              <a:solidFill>
                <a:schemeClr val="tx1"/>
              </a:solidFill>
            </a:endParaRPr>
          </a:p>
          <a:p>
            <a:pPr algn="ctr">
              <a:buFont typeface="Symbol" pitchFamily="18" charset="2"/>
              <a:buChar char="Þ"/>
            </a:pPr>
            <a:r>
              <a:rPr lang="de-DE" sz="2400" dirty="0" smtClean="0">
                <a:solidFill>
                  <a:schemeClr val="tx1"/>
                </a:solidFill>
              </a:rPr>
              <a:t>Class 1 </a:t>
            </a:r>
            <a:r>
              <a:rPr lang="de-DE" sz="2400" dirty="0" err="1" smtClean="0">
                <a:solidFill>
                  <a:schemeClr val="tx1"/>
                </a:solidFill>
              </a:rPr>
              <a:t>evidence</a:t>
            </a:r>
            <a:r>
              <a:rPr lang="de-DE" sz="2400" dirty="0" smtClean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21508" name="Picture 6" descr="Slide 01 D"/>
          <p:cNvPicPr preferRelativeResize="0">
            <a:picLocks noChangeArrowheads="1"/>
          </p:cNvPicPr>
          <p:nvPr/>
        </p:nvPicPr>
        <p:blipFill>
          <a:blip r:embed="rId3" cstate="print"/>
          <a:srcRect t="52354" b="35977"/>
          <a:stretch>
            <a:fillRect/>
          </a:stretch>
        </p:blipFill>
        <p:spPr bwMode="auto">
          <a:xfrm>
            <a:off x="1908175" y="3284538"/>
            <a:ext cx="1852613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pieren 6"/>
          <p:cNvGrpSpPr>
            <a:grpSpLocks/>
          </p:cNvGrpSpPr>
          <p:nvPr/>
        </p:nvGrpSpPr>
        <p:grpSpPr bwMode="auto">
          <a:xfrm rot="1409772">
            <a:off x="5654675" y="3313113"/>
            <a:ext cx="1655763" cy="355600"/>
            <a:chOff x="6335593" y="3710680"/>
            <a:chExt cx="2312628" cy="539592"/>
          </a:xfrm>
        </p:grpSpPr>
        <p:pic>
          <p:nvPicPr>
            <p:cNvPr id="21512" name="Picture 2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1299445">
              <a:off x="6335593" y="4055010"/>
              <a:ext cx="2264674" cy="195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" name="Picture 4" descr="http://www.miethke.com/Products/SA_P1/SA.lang.gif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 l="-858" t="3222" r="84459" b="26620"/>
            <a:stretch>
              <a:fillRect/>
            </a:stretch>
          </p:blipFill>
          <p:spPr bwMode="auto">
            <a:xfrm rot="14860926">
              <a:off x="7870236" y="3309968"/>
              <a:ext cx="377273" cy="11786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172EF7-E748-42E7-8C53-A616CBC79DC3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001713" y="-357188"/>
            <a:ext cx="8785225" cy="2297113"/>
          </a:xfrm>
        </p:spPr>
        <p:txBody>
          <a:bodyPr/>
          <a:lstStyle/>
          <a:p>
            <a:pPr eaLnBrk="1" hangingPunct="1"/>
            <a:r>
              <a:rPr lang="de-DE" smtClean="0">
                <a:solidFill>
                  <a:srgbClr val="FFFFFF"/>
                </a:solidFill>
              </a:rPr>
              <a:t>Devices against overdrainage</a:t>
            </a:r>
            <a:endParaRPr lang="de-DE" sz="3200" smtClean="0"/>
          </a:p>
        </p:txBody>
      </p:sp>
      <p:sp>
        <p:nvSpPr>
          <p:cNvPr id="5" name="Textfeld 4"/>
          <p:cNvSpPr txBox="1"/>
          <p:nvPr/>
        </p:nvSpPr>
        <p:spPr>
          <a:xfrm>
            <a:off x="857250" y="1643063"/>
            <a:ext cx="5500688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FFFFFF"/>
              </a:buClr>
              <a:buFont typeface="Arial" pitchFamily="34" charset="0"/>
              <a:buChar char="•"/>
              <a:defRPr/>
            </a:pPr>
            <a:r>
              <a:rPr lang="de-DE" dirty="0">
                <a:solidFill>
                  <a:srgbClr val="000066"/>
                </a:solidFill>
                <a:latin typeface="Book Antiqua" pitchFamily="18" charset="0"/>
              </a:rPr>
              <a:t>Shunt-</a:t>
            </a:r>
            <a:r>
              <a:rPr lang="de-DE" dirty="0" err="1">
                <a:solidFill>
                  <a:srgbClr val="000066"/>
                </a:solidFill>
                <a:latin typeface="Book Antiqua" pitchFamily="18" charset="0"/>
              </a:rPr>
              <a:t>Assistant</a:t>
            </a:r>
            <a:r>
              <a:rPr lang="de-DE" dirty="0">
                <a:solidFill>
                  <a:srgbClr val="000066"/>
                </a:solidFill>
                <a:latin typeface="Book Antiqua" pitchFamily="18" charset="0"/>
              </a:rPr>
              <a:t>:</a:t>
            </a:r>
          </a:p>
          <a:p>
            <a:pPr algn="l">
              <a:spcBef>
                <a:spcPct val="50000"/>
              </a:spcBef>
              <a:buClr>
                <a:srgbClr val="FFFFFF"/>
              </a:buClr>
              <a:buFont typeface="Arial" pitchFamily="34" charset="0"/>
              <a:buChar char="•"/>
              <a:defRPr/>
            </a:pPr>
            <a:endParaRPr lang="de-DE" dirty="0">
              <a:solidFill>
                <a:srgbClr val="000066"/>
              </a:solidFill>
              <a:latin typeface="Book Antiqua" pitchFamily="18" charset="0"/>
            </a:endParaRPr>
          </a:p>
          <a:p>
            <a:pPr marL="342900" indent="-342900" algn="l">
              <a:spcBef>
                <a:spcPct val="50000"/>
              </a:spcBef>
              <a:buClr>
                <a:srgbClr val="FFFFFF"/>
              </a:buClr>
              <a:buFont typeface="+mj-lt"/>
              <a:buAutoNum type="arabicPeriod"/>
              <a:defRPr/>
            </a:pPr>
            <a:endParaRPr lang="de-DE" dirty="0">
              <a:solidFill>
                <a:srgbClr val="000066"/>
              </a:solidFill>
              <a:latin typeface="Book Antiqua" pitchFamily="18" charset="0"/>
            </a:endParaRPr>
          </a:p>
        </p:txBody>
      </p:sp>
      <p:pic>
        <p:nvPicPr>
          <p:cNvPr id="18436" name="Picture 4" descr="http://www.miethke.com/Products/SA_P1/SA.lang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1571625"/>
            <a:ext cx="5381625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feld 5"/>
          <p:cNvSpPr txBox="1">
            <a:spLocks noChangeArrowheads="1"/>
          </p:cNvSpPr>
          <p:nvPr/>
        </p:nvSpPr>
        <p:spPr bwMode="auto">
          <a:xfrm>
            <a:off x="1000125" y="4572000"/>
            <a:ext cx="40005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006414"/>
              </a:buClr>
            </a:pPr>
            <a:r>
              <a:rPr lang="de-DE" sz="1600" smtClean="0">
                <a:solidFill>
                  <a:srgbClr val="000000"/>
                </a:solidFill>
                <a:latin typeface="Book Antiqua" pitchFamily="18" charset="0"/>
              </a:rPr>
              <a:t>Problems:  </a:t>
            </a:r>
          </a:p>
          <a:p>
            <a:pPr algn="l">
              <a:spcBef>
                <a:spcPct val="50000"/>
              </a:spcBef>
              <a:buClr>
                <a:srgbClr val="006414"/>
              </a:buClr>
              <a:buFont typeface="Arial" charset="0"/>
              <a:buChar char="•"/>
            </a:pPr>
            <a:r>
              <a:rPr lang="de-DE" sz="1600" smtClean="0">
                <a:solidFill>
                  <a:srgbClr val="000000"/>
                </a:solidFill>
                <a:latin typeface="Book Antiqua" pitchFamily="18" charset="0"/>
              </a:rPr>
              <a:t> vertical implantation</a:t>
            </a:r>
          </a:p>
          <a:p>
            <a:pPr algn="l">
              <a:spcBef>
                <a:spcPct val="50000"/>
              </a:spcBef>
              <a:buClr>
                <a:srgbClr val="006414"/>
              </a:buClr>
              <a:buFont typeface="Arial" charset="0"/>
              <a:buChar char="•"/>
            </a:pPr>
            <a:r>
              <a:rPr lang="de-DE" sz="1600" smtClean="0">
                <a:solidFill>
                  <a:srgbClr val="000000"/>
                </a:solidFill>
                <a:latin typeface="Book Antiqua" pitchFamily="18" charset="0"/>
              </a:rPr>
              <a:t> implantation site</a:t>
            </a:r>
          </a:p>
          <a:p>
            <a:pPr algn="l">
              <a:spcBef>
                <a:spcPct val="50000"/>
              </a:spcBef>
              <a:buClr>
                <a:srgbClr val="006414"/>
              </a:buClr>
              <a:buFont typeface="Arial" charset="0"/>
              <a:buChar char="•"/>
            </a:pPr>
            <a:r>
              <a:rPr lang="de-DE" sz="1600" smtClean="0">
                <a:solidFill>
                  <a:srgbClr val="000000"/>
                </a:solidFill>
                <a:latin typeface="Book Antiqua" pitchFamily="18" charset="0"/>
              </a:rPr>
              <a:t> choice of ball weight</a:t>
            </a:r>
          </a:p>
          <a:p>
            <a:pPr algn="l">
              <a:spcBef>
                <a:spcPct val="50000"/>
              </a:spcBef>
              <a:buClr>
                <a:srgbClr val="006414"/>
              </a:buClr>
              <a:buFont typeface="Arial" charset="0"/>
              <a:buChar char="•"/>
            </a:pPr>
            <a:endParaRPr lang="de-DE" sz="1600" smtClean="0">
              <a:solidFill>
                <a:srgbClr val="000000"/>
              </a:solidFill>
              <a:latin typeface="Book Antiqua" pitchFamily="18" charset="0"/>
            </a:endParaRPr>
          </a:p>
        </p:txBody>
      </p:sp>
      <p:pic>
        <p:nvPicPr>
          <p:cNvPr id="18438" name="Picture 8" descr="Paedigav zu schräg"/>
          <p:cNvPicPr>
            <a:picLocks noChangeAspect="1" noChangeArrowheads="1"/>
          </p:cNvPicPr>
          <p:nvPr/>
        </p:nvPicPr>
        <p:blipFill>
          <a:blip r:embed="rId5" cstate="print"/>
          <a:srcRect l="4231" t="5696" r="16048" b="8659"/>
          <a:stretch>
            <a:fillRect/>
          </a:stretch>
        </p:blipFill>
        <p:spPr bwMode="auto">
          <a:xfrm>
            <a:off x="4643438" y="5286375"/>
            <a:ext cx="1147762" cy="12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287A1CA-C83B-4F99-A2E2-E8AF165AE122}" type="slidenum">
              <a:rPr lang="de-DE" smtClean="0">
                <a:solidFill>
                  <a:srgbClr val="000000"/>
                </a:solidFill>
              </a:rPr>
              <a:pPr/>
              <a:t>25</a:t>
            </a:fld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8440" name="Fußzeilenplatzhalt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Dept. of Neurosurgery, Asklepios Klinik Hamburg Altona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VP– Shunt: How I do it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8351837" cy="4681537"/>
          </a:xfrm>
        </p:spPr>
        <p:txBody>
          <a:bodyPr/>
          <a:lstStyle/>
          <a:p>
            <a:pPr marL="0" indent="0" eaLnBrk="1" hangingPunct="1"/>
            <a:r>
              <a:rPr lang="de-DE" sz="2800" smtClean="0"/>
              <a:t>first surgery of the day</a:t>
            </a:r>
          </a:p>
          <a:p>
            <a:pPr marL="0" indent="0" eaLnBrk="1" hangingPunct="1"/>
            <a:r>
              <a:rPr lang="de-DE" sz="2800" smtClean="0"/>
              <a:t>CRP &lt; 5mg/l</a:t>
            </a:r>
          </a:p>
          <a:p>
            <a:pPr marL="0" indent="0" eaLnBrk="1" hangingPunct="1"/>
            <a:r>
              <a:rPr lang="de-DE" sz="2800" smtClean="0"/>
              <a:t>pre-op: antibiotics (cephalosporin) – </a:t>
            </a:r>
            <a:r>
              <a:rPr lang="de-DE" sz="2000" smtClean="0"/>
              <a:t>single shot</a:t>
            </a:r>
            <a:endParaRPr lang="de-DE" sz="2800" smtClean="0"/>
          </a:p>
          <a:p>
            <a:pPr marL="0" indent="0" eaLnBrk="1" hangingPunct="1"/>
            <a:r>
              <a:rPr lang="de-DE" sz="2800" smtClean="0"/>
              <a:t>no traffic in the OR</a:t>
            </a:r>
          </a:p>
          <a:p>
            <a:pPr marL="0" indent="0" eaLnBrk="1" hangingPunct="1"/>
            <a:r>
              <a:rPr lang="de-DE" sz="2800" smtClean="0"/>
              <a:t>quick surgery (simultaneous head and abdomen)</a:t>
            </a:r>
          </a:p>
          <a:p>
            <a:pPr marL="0" indent="0" eaLnBrk="1" hangingPunct="1"/>
            <a:r>
              <a:rPr lang="de-DE" sz="2800" smtClean="0"/>
              <a:t>no touch technique</a:t>
            </a:r>
          </a:p>
          <a:p>
            <a:pPr marL="0" indent="0" eaLnBrk="1" hangingPunct="1"/>
            <a:r>
              <a:rPr lang="de-DE" sz="2800" smtClean="0"/>
              <a:t>valve/shunt test before skin suture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6E0E74-5A2B-4086-84EC-92B2A9E7C412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VP_Shunt: How I do it</a:t>
            </a:r>
          </a:p>
        </p:txBody>
      </p:sp>
      <p:pic>
        <p:nvPicPr>
          <p:cNvPr id="6147" name="Picture 5" descr="IMG_05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1341438"/>
            <a:ext cx="6481762" cy="486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6" descr="IMG_055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4868863"/>
            <a:ext cx="2232025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7" descr="IMG_055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4868863"/>
            <a:ext cx="2232025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22" descr="IMG_057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7988" y="6596063"/>
            <a:ext cx="6580187" cy="493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23" descr="IMG_057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72450" y="6740525"/>
            <a:ext cx="6580188" cy="493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24" descr="IMG_057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15325" y="6883400"/>
            <a:ext cx="6580188" cy="493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25" descr="IMG_057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59788" y="7027863"/>
            <a:ext cx="6580187" cy="493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26" descr="IMG_058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604250" y="7172325"/>
            <a:ext cx="6580188" cy="493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27" descr="IMG_058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748713" y="7316788"/>
            <a:ext cx="6580187" cy="493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6E0E74-5A2B-4086-84EC-92B2A9E7C412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e-DE" smtClean="0"/>
              <a:t>VP_Shunt: How I do it</a:t>
            </a:r>
          </a:p>
        </p:txBody>
      </p:sp>
      <p:pic>
        <p:nvPicPr>
          <p:cNvPr id="7171" name="Picture 5" descr="IMG_05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428750"/>
            <a:ext cx="3887788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IMG_056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714625"/>
            <a:ext cx="4103688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65D8FA-A088-45DC-AB0E-A8EAE7A8FBDE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e-DE" smtClean="0"/>
              <a:t>VP_Shunt: How I do it</a:t>
            </a:r>
          </a:p>
        </p:txBody>
      </p:sp>
      <p:pic>
        <p:nvPicPr>
          <p:cNvPr id="8195" name="Picture 12" descr="IMG_05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8" y="3143250"/>
            <a:ext cx="4103687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feld 4"/>
          <p:cNvSpPr txBox="1">
            <a:spLocks noChangeArrowheads="1"/>
          </p:cNvSpPr>
          <p:nvPr/>
        </p:nvSpPr>
        <p:spPr bwMode="auto">
          <a:xfrm>
            <a:off x="428625" y="1857375"/>
            <a:ext cx="3429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 typeface="Arial" charset="0"/>
              <a:buChar char="•"/>
            </a:pPr>
            <a:r>
              <a:rPr lang="de-DE"/>
              <a:t>Ventricle puncture first with a Cushing canula</a:t>
            </a:r>
          </a:p>
          <a:p>
            <a:pPr algn="l">
              <a:buFont typeface="Arial" charset="0"/>
              <a:buChar char="•"/>
            </a:pPr>
            <a:r>
              <a:rPr lang="de-DE"/>
              <a:t>introducing prepared (6cm long) ventricular catheter  - connected to a flushing reservoir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65D8FA-A088-45DC-AB0E-A8EAE7A8FBDE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VP– Shunt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9632" y="2176463"/>
            <a:ext cx="8351837" cy="4681537"/>
          </a:xfrm>
        </p:spPr>
        <p:txBody>
          <a:bodyPr/>
          <a:lstStyle/>
          <a:p>
            <a:pPr marL="0" indent="0" eaLnBrk="1" hangingPunct="1"/>
            <a:r>
              <a:rPr lang="de-DE" sz="3600" dirty="0" err="1" smtClean="0">
                <a:solidFill>
                  <a:schemeClr val="tx1"/>
                </a:solidFill>
              </a:rPr>
              <a:t>Indications</a:t>
            </a:r>
            <a:endParaRPr lang="de-DE" sz="3600" dirty="0" smtClean="0">
              <a:solidFill>
                <a:schemeClr val="tx1"/>
              </a:solidFill>
            </a:endParaRPr>
          </a:p>
          <a:p>
            <a:pPr marL="0" indent="0" eaLnBrk="1" hangingPunct="1"/>
            <a:r>
              <a:rPr lang="de-DE" sz="3600" dirty="0" err="1" smtClean="0">
                <a:solidFill>
                  <a:schemeClr val="tx1"/>
                </a:solidFill>
              </a:rPr>
              <a:t>Valve</a:t>
            </a:r>
            <a:r>
              <a:rPr lang="de-DE" sz="3600" dirty="0" smtClean="0">
                <a:solidFill>
                  <a:schemeClr val="tx1"/>
                </a:solidFill>
              </a:rPr>
              <a:t> </a:t>
            </a:r>
            <a:r>
              <a:rPr lang="de-DE" sz="3600" dirty="0" err="1" smtClean="0">
                <a:solidFill>
                  <a:schemeClr val="tx1"/>
                </a:solidFill>
              </a:rPr>
              <a:t>selection</a:t>
            </a:r>
            <a:endParaRPr lang="de-DE" sz="3600" dirty="0" smtClean="0">
              <a:solidFill>
                <a:schemeClr val="tx1"/>
              </a:solidFill>
            </a:endParaRPr>
          </a:p>
          <a:p>
            <a:pPr marL="0" indent="0" eaLnBrk="1" hangingPunct="1"/>
            <a:r>
              <a:rPr lang="de-DE" sz="3600" dirty="0" err="1" smtClean="0">
                <a:solidFill>
                  <a:schemeClr val="tx1"/>
                </a:solidFill>
              </a:rPr>
              <a:t>Surgical</a:t>
            </a:r>
            <a:r>
              <a:rPr lang="de-DE" sz="3600" dirty="0" smtClean="0">
                <a:solidFill>
                  <a:schemeClr val="tx1"/>
                </a:solidFill>
              </a:rPr>
              <a:t> </a:t>
            </a:r>
            <a:r>
              <a:rPr lang="de-DE" sz="3600" dirty="0" err="1" smtClean="0">
                <a:solidFill>
                  <a:schemeClr val="tx1"/>
                </a:solidFill>
              </a:rPr>
              <a:t>aspects</a:t>
            </a:r>
            <a:r>
              <a:rPr lang="de-DE" sz="36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6E0E74-5A2B-4086-84EC-92B2A9E7C412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e-DE" smtClean="0"/>
              <a:t>VP_Shunt: How I do it</a:t>
            </a:r>
          </a:p>
        </p:txBody>
      </p:sp>
      <p:pic>
        <p:nvPicPr>
          <p:cNvPr id="9219" name="Picture 6" descr="IMG_056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12776"/>
            <a:ext cx="4392612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 descr="http://www.vskrems-lerchenfeld.ac.at/arbeitsmaterialien/anlautbilder/nadel.jpg"/>
          <p:cNvPicPr>
            <a:picLocks noChangeAspect="1" noChangeArrowheads="1"/>
          </p:cNvPicPr>
          <p:nvPr/>
        </p:nvPicPr>
        <p:blipFill>
          <a:blip r:embed="rId4" cstate="print"/>
          <a:srcRect r="34481" b="48220"/>
          <a:stretch>
            <a:fillRect/>
          </a:stretch>
        </p:blipFill>
        <p:spPr bwMode="auto">
          <a:xfrm>
            <a:off x="1907704" y="4869160"/>
            <a:ext cx="1872208" cy="1440160"/>
          </a:xfrm>
          <a:prstGeom prst="rect">
            <a:avLst/>
          </a:prstGeom>
          <a:noFill/>
        </p:spPr>
      </p:pic>
      <p:pic>
        <p:nvPicPr>
          <p:cNvPr id="9220" name="Picture 22" descr="IMG_056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5" y="2786063"/>
            <a:ext cx="4606925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65D8FA-A088-45DC-AB0E-A8EAE7A8FBDE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e-DE" smtClean="0"/>
              <a:t>VP_Shunt: How I do it</a:t>
            </a:r>
          </a:p>
        </p:txBody>
      </p:sp>
      <p:pic>
        <p:nvPicPr>
          <p:cNvPr id="10243" name="Picture 11" descr="IMG_056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1500188"/>
            <a:ext cx="3816350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13" descr="IMG_056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8" y="3286125"/>
            <a:ext cx="396081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65D8FA-A088-45DC-AB0E-A8EAE7A8FBDE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e-DE" smtClean="0"/>
              <a:t>VP_Shunt: How I do it</a:t>
            </a:r>
          </a:p>
        </p:txBody>
      </p:sp>
      <p:pic>
        <p:nvPicPr>
          <p:cNvPr id="11267" name="Picture 14" descr="IMG_05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1428750"/>
            <a:ext cx="4824412" cy="36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26" descr="IMG_0569"/>
          <p:cNvPicPr>
            <a:picLocks noChangeAspect="1" noChangeArrowheads="1"/>
          </p:cNvPicPr>
          <p:nvPr/>
        </p:nvPicPr>
        <p:blipFill>
          <a:blip r:embed="rId4" cstate="print"/>
          <a:srcRect r="37102" b="32024"/>
          <a:stretch>
            <a:fillRect/>
          </a:stretch>
        </p:blipFill>
        <p:spPr bwMode="auto">
          <a:xfrm>
            <a:off x="4643438" y="3143250"/>
            <a:ext cx="4052887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65D8FA-A088-45DC-AB0E-A8EAE7A8FBDE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e-DE" smtClean="0"/>
              <a:t>VP_Shunt: How I do it</a:t>
            </a:r>
          </a:p>
        </p:txBody>
      </p:sp>
      <p:pic>
        <p:nvPicPr>
          <p:cNvPr id="12291" name="Picture 5" descr="IMG_05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285875"/>
            <a:ext cx="5329237" cy="399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7" descr="IMG_0574"/>
          <p:cNvPicPr>
            <a:picLocks noChangeAspect="1" noChangeArrowheads="1"/>
          </p:cNvPicPr>
          <p:nvPr/>
        </p:nvPicPr>
        <p:blipFill>
          <a:blip r:embed="rId4" cstate="print"/>
          <a:srcRect l="11845" t="10767" r="18703" b="16028"/>
          <a:stretch>
            <a:fillRect/>
          </a:stretch>
        </p:blipFill>
        <p:spPr bwMode="auto">
          <a:xfrm>
            <a:off x="4857750" y="2928938"/>
            <a:ext cx="4065588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65D8FA-A088-45DC-AB0E-A8EAE7A8FBDE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e-DE" smtClean="0"/>
              <a:t>VP_Shunt: How I do it</a:t>
            </a:r>
          </a:p>
        </p:txBody>
      </p:sp>
      <p:pic>
        <p:nvPicPr>
          <p:cNvPr id="13315" name="Picture 10" descr="IMG_05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3" y="3071813"/>
            <a:ext cx="4457700" cy="334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8" descr="IMG_057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1571625"/>
            <a:ext cx="3887788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65D8FA-A088-45DC-AB0E-A8EAE7A8FBDE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e-DE" smtClean="0"/>
              <a:t>VP_Shunt: How I do it</a:t>
            </a:r>
          </a:p>
        </p:txBody>
      </p:sp>
      <p:pic>
        <p:nvPicPr>
          <p:cNvPr id="14339" name="Picture 9" descr="IMG_05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63" y="1071563"/>
            <a:ext cx="7070725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26" descr="IMG_0569"/>
          <p:cNvPicPr>
            <a:picLocks noChangeAspect="1" noChangeArrowheads="1"/>
          </p:cNvPicPr>
          <p:nvPr/>
        </p:nvPicPr>
        <p:blipFill>
          <a:blip r:embed="rId4" cstate="print"/>
          <a:srcRect l="49602" t="42296" r="41333" b="44109"/>
          <a:stretch>
            <a:fillRect/>
          </a:stretch>
        </p:blipFill>
        <p:spPr bwMode="auto">
          <a:xfrm>
            <a:off x="7786688" y="5214938"/>
            <a:ext cx="11430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65D8FA-A088-45DC-AB0E-A8EAE7A8FBDE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e-DE" smtClean="0"/>
              <a:t>VP_Shunt: How I do it</a:t>
            </a:r>
          </a:p>
        </p:txBody>
      </p:sp>
      <p:pic>
        <p:nvPicPr>
          <p:cNvPr id="15363" name="Picture 10" descr="IMG_05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500188"/>
            <a:ext cx="403225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11" descr="IMG_057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5" y="27860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3" descr="IMG_058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4725144"/>
            <a:ext cx="2232025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Datei:Tabaksbeutel-Naht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304" y="1052736"/>
            <a:ext cx="1224136" cy="1632181"/>
          </a:xfrm>
          <a:prstGeom prst="rect">
            <a:avLst/>
          </a:prstGeom>
          <a:noFill/>
        </p:spPr>
      </p:pic>
      <p:sp>
        <p:nvSpPr>
          <p:cNvPr id="7" name="Textfeld 6"/>
          <p:cNvSpPr txBox="1"/>
          <p:nvPr/>
        </p:nvSpPr>
        <p:spPr>
          <a:xfrm>
            <a:off x="5364088" y="1556792"/>
            <a:ext cx="20162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purse-string</a:t>
            </a:r>
            <a:r>
              <a:rPr lang="en-US" dirty="0" smtClean="0"/>
              <a:t> </a:t>
            </a:r>
            <a:r>
              <a:rPr lang="en-US" sz="1800" dirty="0" smtClean="0"/>
              <a:t>stitch at the peritoneum: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65D8FA-A088-45DC-AB0E-A8EAE7A8FBDE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e-DE" smtClean="0"/>
              <a:t>VP– Shunt: How I do it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552" y="1700808"/>
            <a:ext cx="8351838" cy="4681538"/>
          </a:xfrm>
        </p:spPr>
        <p:txBody>
          <a:bodyPr/>
          <a:lstStyle/>
          <a:p>
            <a:pPr marL="0" indent="0" eaLnBrk="1" hangingPunct="1"/>
            <a:r>
              <a:rPr lang="de-DE" sz="2800" dirty="0" err="1" smtClean="0"/>
              <a:t>Pre-op</a:t>
            </a:r>
            <a:r>
              <a:rPr lang="de-DE" sz="2800" dirty="0" smtClean="0"/>
              <a:t> </a:t>
            </a:r>
            <a:r>
              <a:rPr lang="de-DE" sz="2800" dirty="0" err="1" smtClean="0"/>
              <a:t>antibiotics</a:t>
            </a:r>
            <a:endParaRPr lang="de-DE" sz="2800" dirty="0" smtClean="0"/>
          </a:p>
          <a:p>
            <a:pPr marL="0" indent="0" eaLnBrk="1" hangingPunct="1"/>
            <a:r>
              <a:rPr lang="de-DE" sz="2800" dirty="0" err="1" smtClean="0"/>
              <a:t>length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ventricular</a:t>
            </a:r>
            <a:r>
              <a:rPr lang="de-DE" sz="2800" dirty="0" smtClean="0"/>
              <a:t> </a:t>
            </a:r>
            <a:r>
              <a:rPr lang="de-DE" sz="2800" dirty="0" err="1" smtClean="0"/>
              <a:t>catheter</a:t>
            </a:r>
            <a:r>
              <a:rPr lang="de-DE" sz="2800" dirty="0" smtClean="0"/>
              <a:t>: 6 cm </a:t>
            </a:r>
            <a:r>
              <a:rPr lang="de-DE" sz="1600" dirty="0" smtClean="0"/>
              <a:t>(frontal </a:t>
            </a:r>
            <a:r>
              <a:rPr lang="de-DE" sz="1600" dirty="0" err="1" smtClean="0"/>
              <a:t>burrhole</a:t>
            </a:r>
            <a:r>
              <a:rPr lang="de-DE" sz="1600" dirty="0" smtClean="0"/>
              <a:t>)</a:t>
            </a:r>
            <a:endParaRPr lang="de-DE" sz="2800" dirty="0" smtClean="0"/>
          </a:p>
          <a:p>
            <a:pPr marL="0" indent="0" eaLnBrk="1" hangingPunct="1"/>
            <a:r>
              <a:rPr lang="de-DE" sz="2800" dirty="0" err="1" smtClean="0"/>
              <a:t>length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peritoneal </a:t>
            </a:r>
            <a:r>
              <a:rPr lang="de-DE" sz="2800" dirty="0" err="1" smtClean="0"/>
              <a:t>catheter</a:t>
            </a:r>
            <a:r>
              <a:rPr lang="de-DE" sz="2800" dirty="0" smtClean="0"/>
              <a:t>: ca. 40 cm</a:t>
            </a:r>
          </a:p>
          <a:p>
            <a:pPr marL="0" indent="0" eaLnBrk="1" hangingPunct="1"/>
            <a:r>
              <a:rPr lang="de-DE" sz="2800" dirty="0" err="1" smtClean="0"/>
              <a:t>most</a:t>
            </a:r>
            <a:r>
              <a:rPr lang="de-DE" sz="2800" dirty="0" smtClean="0"/>
              <a:t> </a:t>
            </a:r>
            <a:r>
              <a:rPr lang="de-DE" sz="2800" dirty="0" err="1" smtClean="0"/>
              <a:t>frequently</a:t>
            </a:r>
            <a:r>
              <a:rPr lang="de-DE" sz="2800" dirty="0" smtClean="0"/>
              <a:t> </a:t>
            </a:r>
            <a:r>
              <a:rPr lang="de-DE" sz="2800" dirty="0" err="1" smtClean="0"/>
              <a:t>used</a:t>
            </a:r>
            <a:r>
              <a:rPr lang="de-DE" sz="2800" dirty="0" smtClean="0"/>
              <a:t> </a:t>
            </a:r>
            <a:r>
              <a:rPr lang="de-DE" sz="2800" dirty="0" err="1" smtClean="0"/>
              <a:t>valve</a:t>
            </a:r>
            <a:r>
              <a:rPr lang="de-DE" sz="2800" dirty="0" smtClean="0"/>
              <a:t> </a:t>
            </a:r>
            <a:r>
              <a:rPr lang="de-DE" sz="2800" dirty="0" err="1" smtClean="0"/>
              <a:t>setting</a:t>
            </a:r>
            <a:r>
              <a:rPr lang="de-DE" sz="2800" dirty="0" smtClean="0"/>
              <a:t>:</a:t>
            </a:r>
          </a:p>
          <a:p>
            <a:pPr marL="0" indent="0" eaLnBrk="1" hangingPunct="1">
              <a:buFont typeface="Book Antiqua" pitchFamily="18" charset="0"/>
              <a:buNone/>
            </a:pPr>
            <a:r>
              <a:rPr lang="de-DE" sz="2800" dirty="0" smtClean="0"/>
              <a:t>		          GAV 5/30</a:t>
            </a:r>
          </a:p>
          <a:p>
            <a:pPr marL="0" indent="0" eaLnBrk="1" hangingPunct="1">
              <a:buFont typeface="Book Antiqua" pitchFamily="18" charset="0"/>
              <a:buNone/>
            </a:pPr>
            <a:endParaRPr lang="de-DE" sz="2800" dirty="0" smtClean="0"/>
          </a:p>
          <a:p>
            <a:pPr marL="0" indent="0" eaLnBrk="1" hangingPunct="1">
              <a:buFont typeface="Book Antiqua" pitchFamily="18" charset="0"/>
              <a:buNone/>
            </a:pPr>
            <a:r>
              <a:rPr lang="de-DE" sz="2800" dirty="0" err="1" smtClean="0"/>
              <a:t>our</a:t>
            </a:r>
            <a:r>
              <a:rPr lang="de-DE" sz="2800" dirty="0" smtClean="0"/>
              <a:t> </a:t>
            </a:r>
            <a:r>
              <a:rPr lang="de-DE" sz="2800" dirty="0" err="1" smtClean="0"/>
              <a:t>results</a:t>
            </a:r>
            <a:r>
              <a:rPr lang="de-DE" sz="2800" dirty="0" smtClean="0"/>
              <a:t>:</a:t>
            </a:r>
          </a:p>
          <a:p>
            <a:pPr marL="0" indent="0" eaLnBrk="1" hangingPunct="1">
              <a:buFont typeface="Book Antiqua" pitchFamily="18" charset="0"/>
              <a:buNone/>
            </a:pPr>
            <a:r>
              <a:rPr lang="de-DE" sz="2400" dirty="0" err="1" smtClean="0">
                <a:solidFill>
                  <a:srgbClr val="800000"/>
                </a:solidFill>
              </a:rPr>
              <a:t>Infections</a:t>
            </a:r>
            <a:r>
              <a:rPr lang="de-DE" sz="2400" dirty="0" smtClean="0">
                <a:solidFill>
                  <a:srgbClr val="800000"/>
                </a:solidFill>
              </a:rPr>
              <a:t> 2,8%, </a:t>
            </a:r>
            <a:r>
              <a:rPr lang="de-DE" sz="2400" dirty="0" err="1" smtClean="0">
                <a:solidFill>
                  <a:srgbClr val="800000"/>
                </a:solidFill>
              </a:rPr>
              <a:t>Obstructions</a:t>
            </a:r>
            <a:r>
              <a:rPr lang="de-DE" sz="2400" dirty="0" smtClean="0">
                <a:solidFill>
                  <a:srgbClr val="800000"/>
                </a:solidFill>
              </a:rPr>
              <a:t> 9,7%, Overdrainage 4,0 %</a:t>
            </a:r>
          </a:p>
          <a:p>
            <a:pPr marL="0" indent="0" eaLnBrk="1" hangingPunct="1"/>
            <a:endParaRPr lang="de-DE" sz="280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65D8FA-A088-45DC-AB0E-A8EAE7A8FBDE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VP– Shunt: </a:t>
            </a:r>
            <a:r>
              <a:rPr lang="de-DE" dirty="0" err="1" smtClean="0"/>
              <a:t>Contraindications</a:t>
            </a:r>
            <a:endParaRPr lang="de-DE" dirty="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28596" y="1928802"/>
            <a:ext cx="8351838" cy="4681538"/>
          </a:xfrm>
        </p:spPr>
        <p:txBody>
          <a:bodyPr/>
          <a:lstStyle/>
          <a:p>
            <a:pPr marL="0" indent="0" eaLnBrk="1" hangingPunct="1"/>
            <a:r>
              <a:rPr lang="de-DE" sz="2800" dirty="0" err="1" smtClean="0">
                <a:solidFill>
                  <a:schemeClr val="tx1"/>
                </a:solidFill>
              </a:rPr>
              <a:t>meningitis</a:t>
            </a:r>
            <a:r>
              <a:rPr lang="de-DE" sz="2800" dirty="0" smtClean="0">
                <a:solidFill>
                  <a:schemeClr val="tx1"/>
                </a:solidFill>
              </a:rPr>
              <a:t>       =&gt; </a:t>
            </a:r>
            <a:r>
              <a:rPr lang="de-DE" sz="2400" dirty="0" smtClean="0">
                <a:solidFill>
                  <a:schemeClr val="tx1"/>
                </a:solidFill>
              </a:rPr>
              <a:t>EVD, </a:t>
            </a:r>
            <a:r>
              <a:rPr lang="de-DE" sz="2400" dirty="0" err="1" smtClean="0">
                <a:solidFill>
                  <a:schemeClr val="tx1"/>
                </a:solidFill>
              </a:rPr>
              <a:t>rep</a:t>
            </a:r>
            <a:r>
              <a:rPr lang="de-DE" sz="2400" dirty="0" smtClean="0">
                <a:solidFill>
                  <a:schemeClr val="tx1"/>
                </a:solidFill>
              </a:rPr>
              <a:t>. LP </a:t>
            </a:r>
            <a:r>
              <a:rPr lang="de-DE" sz="2400" dirty="0" err="1" smtClean="0">
                <a:solidFill>
                  <a:schemeClr val="tx1"/>
                </a:solidFill>
              </a:rPr>
              <a:t>or</a:t>
            </a:r>
            <a:r>
              <a:rPr lang="de-DE" sz="2400" dirty="0" smtClean="0">
                <a:solidFill>
                  <a:schemeClr val="tx1"/>
                </a:solidFill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</a:rPr>
              <a:t>lumbar</a:t>
            </a:r>
            <a:r>
              <a:rPr lang="de-DE" sz="2400" dirty="0" smtClean="0">
                <a:solidFill>
                  <a:schemeClr val="tx1"/>
                </a:solidFill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</a:rPr>
              <a:t>drainage</a:t>
            </a:r>
            <a:endParaRPr lang="de-DE" sz="2400" dirty="0" smtClean="0">
              <a:solidFill>
                <a:schemeClr val="tx1"/>
              </a:solidFill>
            </a:endParaRPr>
          </a:p>
          <a:p>
            <a:pPr marL="0" indent="0" eaLnBrk="1" hangingPunct="1">
              <a:buNone/>
            </a:pPr>
            <a:endParaRPr lang="de-DE" sz="1000" dirty="0" smtClean="0">
              <a:solidFill>
                <a:schemeClr val="tx1"/>
              </a:solidFill>
            </a:endParaRPr>
          </a:p>
          <a:p>
            <a:pPr marL="0" indent="0" eaLnBrk="1" hangingPunct="1"/>
            <a:r>
              <a:rPr lang="de-DE" sz="2800" dirty="0" err="1" smtClean="0">
                <a:solidFill>
                  <a:schemeClr val="tx1"/>
                </a:solidFill>
              </a:rPr>
              <a:t>slit</a:t>
            </a:r>
            <a:r>
              <a:rPr lang="de-DE" sz="2800" dirty="0" smtClean="0">
                <a:solidFill>
                  <a:schemeClr val="tx1"/>
                </a:solidFill>
              </a:rPr>
              <a:t> </a:t>
            </a:r>
            <a:r>
              <a:rPr lang="de-DE" sz="2800" dirty="0" err="1" smtClean="0">
                <a:solidFill>
                  <a:schemeClr val="tx1"/>
                </a:solidFill>
              </a:rPr>
              <a:t>ventricles</a:t>
            </a:r>
            <a:r>
              <a:rPr lang="de-DE" sz="2800" dirty="0" smtClean="0">
                <a:solidFill>
                  <a:schemeClr val="tx1"/>
                </a:solidFill>
              </a:rPr>
              <a:t>  =&gt; </a:t>
            </a:r>
            <a:r>
              <a:rPr lang="de-DE" sz="2800" dirty="0" err="1" smtClean="0">
                <a:solidFill>
                  <a:schemeClr val="tx1"/>
                </a:solidFill>
              </a:rPr>
              <a:t>lumboperit</a:t>
            </a:r>
            <a:r>
              <a:rPr lang="de-DE" sz="2800" dirty="0" smtClean="0">
                <a:solidFill>
                  <a:schemeClr val="tx1"/>
                </a:solidFill>
              </a:rPr>
              <a:t>. Shunt</a:t>
            </a:r>
          </a:p>
          <a:p>
            <a:pPr marL="0" indent="0" eaLnBrk="1" hangingPunct="1">
              <a:buNone/>
            </a:pPr>
            <a:endParaRPr lang="de-DE" sz="1200" dirty="0" smtClean="0">
              <a:solidFill>
                <a:schemeClr val="tx1"/>
              </a:solidFill>
            </a:endParaRPr>
          </a:p>
          <a:p>
            <a:pPr marL="0" indent="0" eaLnBrk="1" hangingPunct="1"/>
            <a:r>
              <a:rPr lang="de-DE" sz="2800" dirty="0" smtClean="0">
                <a:solidFill>
                  <a:schemeClr val="tx1"/>
                </a:solidFill>
              </a:rPr>
              <a:t>abdominal </a:t>
            </a:r>
            <a:r>
              <a:rPr lang="de-DE" sz="2800" dirty="0" err="1" smtClean="0">
                <a:solidFill>
                  <a:schemeClr val="tx1"/>
                </a:solidFill>
              </a:rPr>
              <a:t>pathology</a:t>
            </a:r>
            <a:r>
              <a:rPr lang="de-DE" sz="2800" dirty="0" smtClean="0">
                <a:solidFill>
                  <a:schemeClr val="tx1"/>
                </a:solidFill>
              </a:rPr>
              <a:t> </a:t>
            </a:r>
            <a:r>
              <a:rPr lang="de-DE" sz="2400" dirty="0" smtClean="0">
                <a:solidFill>
                  <a:schemeClr val="tx1"/>
                </a:solidFill>
              </a:rPr>
              <a:t>(</a:t>
            </a:r>
            <a:r>
              <a:rPr lang="de-DE" sz="2400" dirty="0" err="1" smtClean="0">
                <a:solidFill>
                  <a:schemeClr val="tx1"/>
                </a:solidFill>
              </a:rPr>
              <a:t>no</a:t>
            </a:r>
            <a:r>
              <a:rPr lang="de-DE" sz="2400" dirty="0" smtClean="0">
                <a:solidFill>
                  <a:schemeClr val="tx1"/>
                </a:solidFill>
              </a:rPr>
              <a:t> resorptive </a:t>
            </a:r>
            <a:r>
              <a:rPr lang="de-DE" sz="2400" dirty="0" err="1" smtClean="0">
                <a:solidFill>
                  <a:schemeClr val="tx1"/>
                </a:solidFill>
              </a:rPr>
              <a:t>capacity</a:t>
            </a:r>
            <a:r>
              <a:rPr lang="de-DE" sz="2400" dirty="0" smtClean="0">
                <a:solidFill>
                  <a:schemeClr val="tx1"/>
                </a:solidFill>
              </a:rPr>
              <a:t>)       			           </a:t>
            </a:r>
            <a:r>
              <a:rPr lang="de-DE" sz="2800" dirty="0" smtClean="0">
                <a:solidFill>
                  <a:schemeClr val="tx1"/>
                </a:solidFill>
              </a:rPr>
              <a:t>=&gt;</a:t>
            </a:r>
            <a:r>
              <a:rPr lang="de-DE" sz="2400" dirty="0" smtClean="0">
                <a:solidFill>
                  <a:schemeClr val="tx1"/>
                </a:solidFill>
              </a:rPr>
              <a:t>  </a:t>
            </a:r>
            <a:r>
              <a:rPr lang="de-DE" sz="2800" dirty="0" smtClean="0">
                <a:solidFill>
                  <a:schemeClr val="tx1"/>
                </a:solidFill>
              </a:rPr>
              <a:t>VA- Shunt </a:t>
            </a:r>
            <a:endParaRPr lang="de-DE" sz="2400" dirty="0" smtClean="0">
              <a:solidFill>
                <a:schemeClr val="tx1"/>
              </a:solidFill>
            </a:endParaRPr>
          </a:p>
          <a:p>
            <a:pPr marL="0" indent="0" eaLnBrk="1" hangingPunct="1">
              <a:buFont typeface="Book Antiqua" pitchFamily="18" charset="0"/>
              <a:buNone/>
            </a:pPr>
            <a:endParaRPr lang="de-DE" sz="2800" dirty="0" smtClean="0">
              <a:solidFill>
                <a:schemeClr val="tx1"/>
              </a:solidFill>
            </a:endParaRPr>
          </a:p>
          <a:p>
            <a:pPr marL="0" indent="0" eaLnBrk="1" hangingPunct="1"/>
            <a:endParaRPr lang="de-DE" sz="2800" dirty="0" smtClean="0">
              <a:solidFill>
                <a:schemeClr val="tx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65D8FA-A088-45DC-AB0E-A8EAE7A8FBDE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e-DE" smtClean="0"/>
              <a:t>		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9750" y="1557338"/>
            <a:ext cx="4022725" cy="4681537"/>
          </a:xfrm>
        </p:spPr>
        <p:txBody>
          <a:bodyPr/>
          <a:lstStyle/>
          <a:p>
            <a:pPr marL="0" indent="0" algn="ctr" eaLnBrk="1" hangingPunct="1"/>
            <a:r>
              <a:rPr lang="en-US" sz="1600" smtClean="0"/>
              <a:t>   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250825" y="692150"/>
            <a:ext cx="79248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de-DE" sz="2400">
                <a:solidFill>
                  <a:schemeClr val="bg1"/>
                </a:solidFill>
              </a:rPr>
              <a:t>	Shunt and MRI</a:t>
            </a:r>
          </a:p>
        </p:txBody>
      </p:sp>
      <p:sp>
        <p:nvSpPr>
          <p:cNvPr id="26632" name="Foliennummernplatzhalter 10"/>
          <p:cNvSpPr txBox="1">
            <a:spLocks noGrp="1"/>
          </p:cNvSpPr>
          <p:nvPr/>
        </p:nvSpPr>
        <p:spPr bwMode="gray">
          <a:xfrm>
            <a:off x="8101013" y="6597650"/>
            <a:ext cx="574675" cy="2603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rIns="0" anchor="ctr"/>
          <a:lstStyle/>
          <a:p>
            <a:pPr algn="r">
              <a:spcBef>
                <a:spcPct val="0"/>
              </a:spcBef>
              <a:defRPr/>
            </a:pPr>
            <a:fld id="{5BFC8AA6-35F5-4CC2-AF2C-A914A97F835E}" type="slidenum">
              <a:rPr lang="de-DE" sz="1000">
                <a:latin typeface="+mn-lt"/>
              </a:rPr>
              <a:pPr algn="r">
                <a:spcBef>
                  <a:spcPct val="0"/>
                </a:spcBef>
                <a:defRPr/>
              </a:pPr>
              <a:t>39</a:t>
            </a:fld>
            <a:endParaRPr lang="de-DE" sz="1000">
              <a:latin typeface="+mn-lt"/>
            </a:endParaRPr>
          </a:p>
        </p:txBody>
      </p:sp>
      <p:sp>
        <p:nvSpPr>
          <p:cNvPr id="26633" name="Fußzeilenplatzhalter 11"/>
          <p:cNvSpPr txBox="1">
            <a:spLocks noGrp="1"/>
          </p:cNvSpPr>
          <p:nvPr/>
        </p:nvSpPr>
        <p:spPr bwMode="gray">
          <a:xfrm>
            <a:off x="2411413" y="6597650"/>
            <a:ext cx="5616575" cy="2603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rIns="0" anchor="ctr"/>
          <a:lstStyle/>
          <a:p>
            <a:pPr>
              <a:spcBef>
                <a:spcPct val="0"/>
              </a:spcBef>
              <a:defRPr/>
            </a:pPr>
            <a:r>
              <a:rPr lang="de-DE" sz="1000">
                <a:latin typeface="+mn-lt"/>
              </a:rPr>
              <a:t>Dept. of Neurosurgery, Asklepios Klinik Hamburg Altona</a:t>
            </a:r>
          </a:p>
        </p:txBody>
      </p:sp>
      <p:sp>
        <p:nvSpPr>
          <p:cNvPr id="41991" name="Textfeld 13"/>
          <p:cNvSpPr txBox="1">
            <a:spLocks noChangeArrowheads="1"/>
          </p:cNvSpPr>
          <p:nvPr/>
        </p:nvSpPr>
        <p:spPr bwMode="auto">
          <a:xfrm>
            <a:off x="755650" y="1357298"/>
            <a:ext cx="712787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de-DE" sz="2000" dirty="0"/>
              <a:t>a </a:t>
            </a:r>
            <a:r>
              <a:rPr lang="de-DE" sz="2000" dirty="0" err="1"/>
              <a:t>shunt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no</a:t>
            </a:r>
            <a:r>
              <a:rPr lang="de-DE" sz="2000" dirty="0"/>
              <a:t> </a:t>
            </a:r>
            <a:r>
              <a:rPr lang="de-DE" sz="2000" dirty="0" err="1"/>
              <a:t>contraindication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MRI</a:t>
            </a:r>
          </a:p>
          <a:p>
            <a:pPr algn="l">
              <a:buFontTx/>
              <a:buChar char="•"/>
            </a:pPr>
            <a:r>
              <a:rPr lang="de-DE" sz="2000" dirty="0"/>
              <a:t>but </a:t>
            </a:r>
            <a:r>
              <a:rPr lang="de-DE" sz="2000" dirty="0" err="1"/>
              <a:t>artefacts</a:t>
            </a:r>
            <a:r>
              <a:rPr lang="de-DE" sz="2000" dirty="0"/>
              <a:t> in MRI (</a:t>
            </a:r>
            <a:r>
              <a:rPr lang="de-DE" sz="2000" dirty="0" err="1"/>
              <a:t>ferromagnetic</a:t>
            </a:r>
            <a:r>
              <a:rPr lang="de-DE" sz="2000" dirty="0"/>
              <a:t>  </a:t>
            </a:r>
            <a:r>
              <a:rPr lang="de-DE" sz="2000" dirty="0" err="1"/>
              <a:t>metals</a:t>
            </a:r>
            <a:r>
              <a:rPr lang="de-DE" sz="2000" dirty="0"/>
              <a:t>)</a:t>
            </a:r>
          </a:p>
          <a:p>
            <a:pPr algn="l">
              <a:buFontTx/>
              <a:buChar char="•"/>
            </a:pPr>
            <a:r>
              <a:rPr lang="de-DE" sz="2000" dirty="0"/>
              <a:t> </a:t>
            </a:r>
            <a:r>
              <a:rPr lang="de-DE" sz="2000" dirty="0" err="1"/>
              <a:t>some</a:t>
            </a:r>
            <a:r>
              <a:rPr lang="de-DE" sz="2000" dirty="0"/>
              <a:t> </a:t>
            </a:r>
            <a:r>
              <a:rPr lang="de-DE" sz="2000" dirty="0" err="1"/>
              <a:t>adjustable</a:t>
            </a:r>
            <a:r>
              <a:rPr lang="de-DE" sz="2000" dirty="0"/>
              <a:t> </a:t>
            </a:r>
            <a:r>
              <a:rPr lang="de-DE" sz="2000" dirty="0" err="1"/>
              <a:t>valves</a:t>
            </a:r>
            <a:r>
              <a:rPr lang="de-DE" sz="2000" dirty="0"/>
              <a:t> </a:t>
            </a:r>
            <a:r>
              <a:rPr lang="de-DE" sz="2000" dirty="0" err="1"/>
              <a:t>may</a:t>
            </a:r>
            <a:r>
              <a:rPr lang="de-DE" sz="2000" dirty="0"/>
              <a:t> </a:t>
            </a:r>
            <a:r>
              <a:rPr lang="de-DE" sz="2000" dirty="0" err="1"/>
              <a:t>be</a:t>
            </a:r>
            <a:r>
              <a:rPr lang="de-DE" sz="2000" dirty="0"/>
              <a:t> </a:t>
            </a:r>
            <a:r>
              <a:rPr lang="de-DE" sz="2000" dirty="0" err="1"/>
              <a:t>altered</a:t>
            </a:r>
            <a:r>
              <a:rPr lang="de-DE" sz="2000" dirty="0"/>
              <a:t> in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magnetic</a:t>
            </a:r>
            <a:r>
              <a:rPr lang="de-DE" sz="2000" dirty="0"/>
              <a:t> </a:t>
            </a:r>
            <a:r>
              <a:rPr lang="de-DE" sz="2000" dirty="0" err="1"/>
              <a:t>field</a:t>
            </a:r>
            <a:r>
              <a:rPr lang="de-DE" sz="2000" dirty="0"/>
              <a:t> (</a:t>
            </a:r>
            <a:r>
              <a:rPr lang="de-DE" sz="2000" dirty="0" err="1"/>
              <a:t>Sophy</a:t>
            </a:r>
            <a:r>
              <a:rPr lang="de-DE" sz="2000" dirty="0"/>
              <a:t>, </a:t>
            </a:r>
            <a:r>
              <a:rPr lang="de-DE" sz="2000" dirty="0" err="1"/>
              <a:t>Medos</a:t>
            </a:r>
            <a:r>
              <a:rPr lang="de-DE" sz="2000" dirty="0"/>
              <a:t> </a:t>
            </a:r>
            <a:r>
              <a:rPr lang="de-DE" sz="2000" dirty="0" err="1"/>
              <a:t>Codman</a:t>
            </a:r>
            <a:r>
              <a:rPr lang="de-DE" sz="2000" dirty="0"/>
              <a:t>, </a:t>
            </a:r>
            <a:r>
              <a:rPr lang="de-DE" sz="2000" dirty="0" err="1"/>
              <a:t>Strata</a:t>
            </a:r>
            <a:r>
              <a:rPr lang="de-DE" sz="2000" dirty="0"/>
              <a:t>) </a:t>
            </a:r>
            <a:r>
              <a:rPr lang="de-DE" sz="2000" dirty="0" err="1"/>
              <a:t>and</a:t>
            </a:r>
            <a:r>
              <a:rPr lang="de-DE" sz="2000" dirty="0"/>
              <a:t> must </a:t>
            </a:r>
            <a:r>
              <a:rPr lang="de-DE" sz="2000" dirty="0" err="1"/>
              <a:t>be</a:t>
            </a:r>
            <a:r>
              <a:rPr lang="de-DE" sz="2000" dirty="0"/>
              <a:t> </a:t>
            </a:r>
            <a:r>
              <a:rPr lang="de-DE" sz="2000" dirty="0" err="1"/>
              <a:t>readjusted</a:t>
            </a:r>
            <a:r>
              <a:rPr lang="de-DE" sz="2000" dirty="0"/>
              <a:t> after MRI </a:t>
            </a:r>
            <a:r>
              <a:rPr lang="de-DE" sz="2000" dirty="0" err="1"/>
              <a:t>examination</a:t>
            </a:r>
            <a:endParaRPr lang="de-DE" sz="2000" dirty="0"/>
          </a:p>
          <a:p>
            <a:pPr>
              <a:buFontTx/>
              <a:buChar char="•"/>
            </a:pPr>
            <a:endParaRPr lang="de-DE" sz="2000" dirty="0" smtClean="0"/>
          </a:p>
          <a:p>
            <a:pPr>
              <a:buFontTx/>
              <a:buChar char="•"/>
            </a:pPr>
            <a:endParaRPr lang="de-DE" sz="2000" dirty="0" smtClean="0"/>
          </a:p>
          <a:p>
            <a:pPr>
              <a:buFontTx/>
              <a:buChar char="•"/>
            </a:pPr>
            <a:endParaRPr lang="de-DE" sz="2000" dirty="0" smtClean="0"/>
          </a:p>
          <a:p>
            <a:pPr>
              <a:buFontTx/>
              <a:buChar char="•"/>
            </a:pPr>
            <a:endParaRPr lang="de-DE" sz="2000" dirty="0"/>
          </a:p>
          <a:p>
            <a:pPr>
              <a:buFontTx/>
              <a:buChar char="•"/>
            </a:pPr>
            <a:endParaRPr lang="de-DE" sz="2000" dirty="0"/>
          </a:p>
          <a:p>
            <a:pPr algn="l">
              <a:buFontTx/>
              <a:buChar char="•"/>
            </a:pPr>
            <a:r>
              <a:rPr lang="de-DE" sz="2000" dirty="0" err="1"/>
              <a:t>Polaris</a:t>
            </a:r>
            <a:r>
              <a:rPr lang="de-DE" sz="2000" dirty="0"/>
              <a:t>, </a:t>
            </a:r>
            <a:r>
              <a:rPr lang="de-DE" sz="2000" dirty="0" err="1"/>
              <a:t>proGAV</a:t>
            </a:r>
            <a:r>
              <a:rPr lang="de-DE" sz="2000" dirty="0"/>
              <a:t> und </a:t>
            </a:r>
            <a:r>
              <a:rPr lang="de-DE" sz="2000" dirty="0" err="1"/>
              <a:t>proSA</a:t>
            </a:r>
            <a:r>
              <a:rPr lang="de-DE" sz="2000" dirty="0"/>
              <a:t> </a:t>
            </a:r>
            <a:r>
              <a:rPr lang="de-DE" sz="2000" dirty="0" err="1"/>
              <a:t>have</a:t>
            </a:r>
            <a:r>
              <a:rPr lang="de-DE" sz="2000" dirty="0"/>
              <a:t> „</a:t>
            </a:r>
            <a:r>
              <a:rPr lang="de-DE" sz="2000" dirty="0" err="1"/>
              <a:t>brakes</a:t>
            </a:r>
            <a:r>
              <a:rPr lang="de-DE" sz="2000" dirty="0"/>
              <a:t>“ </a:t>
            </a:r>
            <a:r>
              <a:rPr lang="de-DE" sz="2000" dirty="0" err="1"/>
              <a:t>and</a:t>
            </a:r>
            <a:r>
              <a:rPr lang="de-DE" sz="2000" dirty="0"/>
              <a:t> do not </a:t>
            </a:r>
            <a:r>
              <a:rPr lang="de-DE" sz="2000" dirty="0" err="1"/>
              <a:t>shift</a:t>
            </a:r>
            <a:r>
              <a:rPr lang="de-DE" sz="2000" dirty="0"/>
              <a:t> in MRI (</a:t>
            </a:r>
            <a:r>
              <a:rPr lang="de-DE" sz="2000" dirty="0" err="1"/>
              <a:t>up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3 Tesla)</a:t>
            </a:r>
          </a:p>
        </p:txBody>
      </p:sp>
      <p:pic>
        <p:nvPicPr>
          <p:cNvPr id="41992" name="Picture 13" descr="3D-proS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5084763"/>
            <a:ext cx="8921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12"/>
          <p:cNvPicPr>
            <a:picLocks noChangeAspect="1" noChangeArrowheads="1"/>
          </p:cNvPicPr>
          <p:nvPr/>
        </p:nvPicPr>
        <p:blipFill>
          <a:blip r:embed="rId4" cstate="print"/>
          <a:srcRect l="6142" t="14174" r="34016" b="8032"/>
          <a:stretch>
            <a:fillRect/>
          </a:stretch>
        </p:blipFill>
        <p:spPr bwMode="auto">
          <a:xfrm>
            <a:off x="5795963" y="5084763"/>
            <a:ext cx="900112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rafik 23" descr="polaris_valv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413" y="5157788"/>
            <a:ext cx="8350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Slide 01 D"/>
          <p:cNvPicPr preferRelativeResize="0">
            <a:picLocks noChangeArrowheads="1"/>
          </p:cNvPicPr>
          <p:nvPr/>
        </p:nvPicPr>
        <p:blipFill>
          <a:blip r:embed="rId6" cstate="print"/>
          <a:srcRect l="85567"/>
          <a:stretch>
            <a:fillRect/>
          </a:stretch>
        </p:blipFill>
        <p:spPr bwMode="auto">
          <a:xfrm rot="-5151892">
            <a:off x="1744050" y="2504177"/>
            <a:ext cx="790575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6" name="Picture 15" descr="soph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9058" y="3214686"/>
            <a:ext cx="1300163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7" name="Picture 22" descr="nph_strata"/>
          <p:cNvPicPr>
            <a:picLocks noChangeAspect="1" noChangeArrowheads="1"/>
          </p:cNvPicPr>
          <p:nvPr/>
        </p:nvPicPr>
        <p:blipFill>
          <a:blip r:embed="rId8" cstate="print"/>
          <a:srcRect b="40184"/>
          <a:stretch>
            <a:fillRect/>
          </a:stretch>
        </p:blipFill>
        <p:spPr bwMode="auto">
          <a:xfrm>
            <a:off x="6072198" y="3214686"/>
            <a:ext cx="1557337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8" name="Foliennummernplatzhalter 1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075F2FA-C1DC-4CA1-B9C3-6DB8F56E8F83}" type="slidenum">
              <a:rPr lang="de-DE" smtClean="0"/>
              <a:pPr/>
              <a:t>39</a:t>
            </a:fld>
            <a:endParaRPr lang="de-DE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VP– Shunt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8351837" cy="468153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de-DE" sz="3600" dirty="0" err="1" smtClean="0">
                <a:solidFill>
                  <a:schemeClr val="tx1"/>
                </a:solidFill>
              </a:rPr>
              <a:t>Indications</a:t>
            </a:r>
            <a:r>
              <a:rPr lang="de-DE" sz="2800" dirty="0" smtClean="0"/>
              <a:t> :</a:t>
            </a:r>
            <a:endParaRPr lang="de-DE" sz="2800" dirty="0" smtClean="0">
              <a:solidFill>
                <a:schemeClr val="tx1"/>
              </a:solidFill>
            </a:endParaRPr>
          </a:p>
          <a:p>
            <a:pPr marL="0" indent="0" eaLnBrk="1" hangingPunct="1"/>
            <a:r>
              <a:rPr lang="de-DE" sz="2800" dirty="0" err="1" smtClean="0">
                <a:solidFill>
                  <a:schemeClr val="tx1"/>
                </a:solidFill>
              </a:rPr>
              <a:t>Symptomatic</a:t>
            </a:r>
            <a:r>
              <a:rPr lang="de-DE" sz="2800" dirty="0" smtClean="0">
                <a:solidFill>
                  <a:schemeClr val="tx1"/>
                </a:solidFill>
              </a:rPr>
              <a:t> </a:t>
            </a:r>
            <a:r>
              <a:rPr lang="de-DE" sz="2800" dirty="0" err="1" smtClean="0">
                <a:solidFill>
                  <a:schemeClr val="tx1"/>
                </a:solidFill>
              </a:rPr>
              <a:t>communicating</a:t>
            </a:r>
            <a:r>
              <a:rPr lang="de-DE" sz="2800" dirty="0" smtClean="0">
                <a:solidFill>
                  <a:schemeClr val="tx1"/>
                </a:solidFill>
              </a:rPr>
              <a:t> </a:t>
            </a:r>
            <a:r>
              <a:rPr lang="de-DE" sz="2800" dirty="0" err="1" smtClean="0">
                <a:solidFill>
                  <a:schemeClr val="tx1"/>
                </a:solidFill>
              </a:rPr>
              <a:t>hydrocephalus</a:t>
            </a:r>
            <a:endParaRPr lang="de-DE" sz="2800" dirty="0" smtClean="0">
              <a:solidFill>
                <a:schemeClr val="tx1"/>
              </a:solidFill>
            </a:endParaRPr>
          </a:p>
          <a:p>
            <a:pPr marL="0" indent="0" eaLnBrk="1" hangingPunct="1">
              <a:buNone/>
            </a:pPr>
            <a:endParaRPr lang="de-DE" sz="2800" dirty="0" smtClean="0">
              <a:solidFill>
                <a:schemeClr val="tx1"/>
              </a:solidFill>
            </a:endParaRPr>
          </a:p>
          <a:p>
            <a:pPr marL="0" indent="0" eaLnBrk="1" hangingPunct="1"/>
            <a:r>
              <a:rPr lang="de-DE" sz="2800" dirty="0" smtClean="0">
                <a:solidFill>
                  <a:schemeClr val="tx1"/>
                </a:solidFill>
              </a:rPr>
              <a:t>(</a:t>
            </a:r>
            <a:r>
              <a:rPr lang="de-DE" sz="2800" dirty="0" err="1" smtClean="0">
                <a:solidFill>
                  <a:schemeClr val="tx1"/>
                </a:solidFill>
              </a:rPr>
              <a:t>Obstructive</a:t>
            </a:r>
            <a:r>
              <a:rPr lang="de-DE" sz="2800" dirty="0" smtClean="0">
                <a:solidFill>
                  <a:schemeClr val="tx1"/>
                </a:solidFill>
              </a:rPr>
              <a:t> </a:t>
            </a:r>
            <a:r>
              <a:rPr lang="de-DE" sz="2800" dirty="0" err="1" smtClean="0">
                <a:solidFill>
                  <a:schemeClr val="tx1"/>
                </a:solidFill>
              </a:rPr>
              <a:t>hydrocephalus</a:t>
            </a:r>
            <a:r>
              <a:rPr lang="de-DE" sz="2800" dirty="0" smtClean="0">
                <a:solidFill>
                  <a:schemeClr val="tx1"/>
                </a:solidFill>
                <a:sym typeface="Wingdings" pitchFamily="2" charset="2"/>
              </a:rPr>
              <a:t>):</a:t>
            </a:r>
            <a:endParaRPr lang="de-DE" sz="2800" dirty="0" smtClean="0">
              <a:solidFill>
                <a:schemeClr val="tx1"/>
              </a:solidFill>
            </a:endParaRPr>
          </a:p>
          <a:p>
            <a:pPr marL="0" indent="0" eaLnBrk="1" hangingPunct="1">
              <a:buNone/>
            </a:pPr>
            <a:r>
              <a:rPr lang="de-DE" sz="2800" dirty="0" smtClean="0">
                <a:solidFill>
                  <a:schemeClr val="tx1"/>
                </a:solidFill>
              </a:rPr>
              <a:t>	- </a:t>
            </a:r>
            <a:r>
              <a:rPr lang="de-DE" sz="2800" dirty="0" err="1" smtClean="0">
                <a:solidFill>
                  <a:schemeClr val="tx1"/>
                </a:solidFill>
              </a:rPr>
              <a:t>if</a:t>
            </a:r>
            <a:r>
              <a:rPr lang="de-DE" sz="2800" dirty="0" smtClean="0">
                <a:solidFill>
                  <a:schemeClr val="tx1"/>
                </a:solidFill>
              </a:rPr>
              <a:t> </a:t>
            </a:r>
            <a:r>
              <a:rPr lang="de-DE" sz="2800" dirty="0" err="1" smtClean="0">
                <a:solidFill>
                  <a:schemeClr val="tx1"/>
                </a:solidFill>
              </a:rPr>
              <a:t>no</a:t>
            </a:r>
            <a:r>
              <a:rPr lang="de-DE" sz="2800" dirty="0" smtClean="0">
                <a:solidFill>
                  <a:schemeClr val="tx1"/>
                </a:solidFill>
              </a:rPr>
              <a:t> </a:t>
            </a:r>
            <a:r>
              <a:rPr lang="de-DE" sz="2800" dirty="0" err="1" smtClean="0">
                <a:solidFill>
                  <a:schemeClr val="tx1"/>
                </a:solidFill>
              </a:rPr>
              <a:t>endoscopic</a:t>
            </a:r>
            <a:r>
              <a:rPr lang="de-DE" sz="2800" dirty="0" smtClean="0">
                <a:solidFill>
                  <a:schemeClr val="tx1"/>
                </a:solidFill>
              </a:rPr>
              <a:t> </a:t>
            </a:r>
            <a:r>
              <a:rPr lang="de-DE" sz="2800" dirty="0" err="1" smtClean="0">
                <a:solidFill>
                  <a:schemeClr val="tx1"/>
                </a:solidFill>
              </a:rPr>
              <a:t>equipment</a:t>
            </a:r>
            <a:r>
              <a:rPr lang="de-DE" sz="2800" dirty="0" smtClean="0">
                <a:solidFill>
                  <a:schemeClr val="tx1"/>
                </a:solidFill>
              </a:rPr>
              <a:t> </a:t>
            </a:r>
            <a:r>
              <a:rPr lang="de-DE" sz="2800" dirty="0" err="1" smtClean="0">
                <a:solidFill>
                  <a:schemeClr val="tx1"/>
                </a:solidFill>
              </a:rPr>
              <a:t>or</a:t>
            </a:r>
            <a:r>
              <a:rPr lang="de-DE" sz="2800" dirty="0" smtClean="0">
                <a:solidFill>
                  <a:schemeClr val="tx1"/>
                </a:solidFill>
              </a:rPr>
              <a:t> </a:t>
            </a:r>
            <a:r>
              <a:rPr lang="de-DE" sz="2800" dirty="0" err="1" smtClean="0">
                <a:solidFill>
                  <a:schemeClr val="tx1"/>
                </a:solidFill>
              </a:rPr>
              <a:t>expertise</a:t>
            </a:r>
            <a:r>
              <a:rPr lang="de-DE" sz="2800" dirty="0" smtClean="0">
                <a:solidFill>
                  <a:schemeClr val="tx1"/>
                </a:solidFill>
              </a:rPr>
              <a:t> </a:t>
            </a:r>
            <a:r>
              <a:rPr lang="de-DE" sz="2800" dirty="0" err="1" smtClean="0">
                <a:solidFill>
                  <a:schemeClr val="tx1"/>
                </a:solidFill>
              </a:rPr>
              <a:t>is</a:t>
            </a:r>
            <a:r>
              <a:rPr lang="de-DE" sz="2800" dirty="0" smtClean="0">
                <a:solidFill>
                  <a:schemeClr val="tx1"/>
                </a:solidFill>
              </a:rPr>
              <a:t> 	not </a:t>
            </a:r>
            <a:r>
              <a:rPr lang="de-DE" sz="2800" dirty="0" err="1" smtClean="0">
                <a:solidFill>
                  <a:schemeClr val="tx1"/>
                </a:solidFill>
              </a:rPr>
              <a:t>available</a:t>
            </a:r>
            <a:endParaRPr lang="de-DE" sz="2800" dirty="0" smtClean="0">
              <a:solidFill>
                <a:schemeClr val="tx1"/>
              </a:solidFill>
            </a:endParaRPr>
          </a:p>
          <a:p>
            <a:pPr marL="0" indent="0" eaLnBrk="1" hangingPunct="1">
              <a:buNone/>
            </a:pPr>
            <a:r>
              <a:rPr lang="de-DE" sz="2800" dirty="0" smtClean="0">
                <a:solidFill>
                  <a:schemeClr val="tx1"/>
                </a:solidFill>
              </a:rPr>
              <a:t>	- </a:t>
            </a:r>
            <a:r>
              <a:rPr lang="de-DE" sz="2800" dirty="0" err="1" smtClean="0">
                <a:solidFill>
                  <a:schemeClr val="tx1"/>
                </a:solidFill>
              </a:rPr>
              <a:t>if</a:t>
            </a:r>
            <a:r>
              <a:rPr lang="de-DE" sz="2800" dirty="0" smtClean="0">
                <a:solidFill>
                  <a:schemeClr val="tx1"/>
                </a:solidFill>
              </a:rPr>
              <a:t> </a:t>
            </a:r>
            <a:r>
              <a:rPr lang="de-DE" sz="2800" dirty="0" err="1" smtClean="0">
                <a:solidFill>
                  <a:schemeClr val="tx1"/>
                </a:solidFill>
              </a:rPr>
              <a:t>endoscopic</a:t>
            </a:r>
            <a:r>
              <a:rPr lang="de-DE" sz="2800" dirty="0" smtClean="0">
                <a:solidFill>
                  <a:schemeClr val="tx1"/>
                </a:solidFill>
              </a:rPr>
              <a:t> </a:t>
            </a:r>
            <a:r>
              <a:rPr lang="de-DE" sz="2800" dirty="0" err="1" smtClean="0">
                <a:solidFill>
                  <a:schemeClr val="tx1"/>
                </a:solidFill>
              </a:rPr>
              <a:t>third</a:t>
            </a:r>
            <a:r>
              <a:rPr lang="de-DE" sz="2800" dirty="0" smtClean="0">
                <a:solidFill>
                  <a:schemeClr val="tx1"/>
                </a:solidFill>
              </a:rPr>
              <a:t> </a:t>
            </a:r>
            <a:r>
              <a:rPr lang="de-DE" sz="2800" dirty="0" err="1" smtClean="0">
                <a:solidFill>
                  <a:schemeClr val="tx1"/>
                </a:solidFill>
              </a:rPr>
              <a:t>ventriculostomy</a:t>
            </a:r>
            <a:r>
              <a:rPr lang="de-DE" sz="2800" dirty="0" smtClean="0">
                <a:solidFill>
                  <a:schemeClr val="tx1"/>
                </a:solidFill>
              </a:rPr>
              <a:t> </a:t>
            </a:r>
            <a:r>
              <a:rPr lang="de-DE" sz="2800" dirty="0" err="1" smtClean="0">
                <a:solidFill>
                  <a:schemeClr val="tx1"/>
                </a:solidFill>
              </a:rPr>
              <a:t>failed</a:t>
            </a:r>
            <a:endParaRPr lang="de-DE" sz="2800" dirty="0" smtClean="0">
              <a:solidFill>
                <a:schemeClr val="tx1"/>
              </a:solidFill>
            </a:endParaRPr>
          </a:p>
          <a:p>
            <a:pPr marL="0" indent="0" eaLnBrk="1" hangingPunct="1">
              <a:buNone/>
            </a:pPr>
            <a:endParaRPr lang="de-DE" sz="2800" dirty="0" smtClean="0">
              <a:solidFill>
                <a:schemeClr val="tx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6E0E74-5A2B-4086-84EC-92B2A9E7C412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e-DE" smtClean="0"/>
              <a:t>		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9750" y="1557338"/>
            <a:ext cx="4022725" cy="4681537"/>
          </a:xfrm>
        </p:spPr>
        <p:txBody>
          <a:bodyPr/>
          <a:lstStyle/>
          <a:p>
            <a:pPr marL="0" indent="0" algn="ctr" eaLnBrk="1" hangingPunct="1"/>
            <a:r>
              <a:rPr lang="en-US" sz="1600" smtClean="0"/>
              <a:t>   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250825" y="692150"/>
            <a:ext cx="79248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de-DE" sz="2000">
                <a:solidFill>
                  <a:schemeClr val="bg1"/>
                </a:solidFill>
              </a:rPr>
              <a:t>     developments of </a:t>
            </a:r>
            <a:r>
              <a:rPr lang="de-DE" sz="2400">
                <a:solidFill>
                  <a:schemeClr val="bg1"/>
                </a:solidFill>
              </a:rPr>
              <a:t>catheters</a:t>
            </a:r>
          </a:p>
        </p:txBody>
      </p:sp>
      <p:sp>
        <p:nvSpPr>
          <p:cNvPr id="26632" name="Foliennummernplatzhalter 10"/>
          <p:cNvSpPr txBox="1">
            <a:spLocks noGrp="1"/>
          </p:cNvSpPr>
          <p:nvPr/>
        </p:nvSpPr>
        <p:spPr bwMode="gray">
          <a:xfrm>
            <a:off x="8101013" y="6597650"/>
            <a:ext cx="574675" cy="2603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rIns="0" anchor="ctr"/>
          <a:lstStyle/>
          <a:p>
            <a:pPr algn="r">
              <a:spcBef>
                <a:spcPct val="0"/>
              </a:spcBef>
              <a:defRPr/>
            </a:pPr>
            <a:fld id="{39FFAC8D-DB82-4710-BDE3-8BB67ED7C29A}" type="slidenum">
              <a:rPr lang="de-DE" sz="1000">
                <a:latin typeface="+mn-lt"/>
              </a:rPr>
              <a:pPr algn="r">
                <a:spcBef>
                  <a:spcPct val="0"/>
                </a:spcBef>
                <a:defRPr/>
              </a:pPr>
              <a:t>40</a:t>
            </a:fld>
            <a:endParaRPr lang="de-DE" sz="1000">
              <a:latin typeface="+mn-lt"/>
            </a:endParaRPr>
          </a:p>
        </p:txBody>
      </p:sp>
      <p:sp>
        <p:nvSpPr>
          <p:cNvPr id="26633" name="Fußzeilenplatzhalter 11"/>
          <p:cNvSpPr txBox="1">
            <a:spLocks noGrp="1"/>
          </p:cNvSpPr>
          <p:nvPr/>
        </p:nvSpPr>
        <p:spPr bwMode="gray">
          <a:xfrm>
            <a:off x="2411413" y="6597650"/>
            <a:ext cx="5616575" cy="2603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rIns="0" anchor="ctr"/>
          <a:lstStyle/>
          <a:p>
            <a:pPr>
              <a:spcBef>
                <a:spcPct val="0"/>
              </a:spcBef>
              <a:defRPr/>
            </a:pPr>
            <a:r>
              <a:rPr lang="de-DE" sz="1000">
                <a:latin typeface="+mn-lt"/>
              </a:rPr>
              <a:t>Dept. of Neurosurgery, Asklepios Klinik Hamburg Altona</a:t>
            </a:r>
          </a:p>
        </p:txBody>
      </p:sp>
      <p:sp>
        <p:nvSpPr>
          <p:cNvPr id="44039" name="Textfeld 13"/>
          <p:cNvSpPr txBox="1">
            <a:spLocks noChangeArrowheads="1"/>
          </p:cNvSpPr>
          <p:nvPr/>
        </p:nvSpPr>
        <p:spPr bwMode="auto">
          <a:xfrm>
            <a:off x="755650" y="1285875"/>
            <a:ext cx="7127875" cy="363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de-DE" sz="2000"/>
              <a:t> bioglide catheter</a:t>
            </a:r>
          </a:p>
          <a:p>
            <a:pPr>
              <a:buFontTx/>
              <a:buChar char="•"/>
            </a:pPr>
            <a:endParaRPr lang="de-DE" sz="2000"/>
          </a:p>
          <a:p>
            <a:pPr>
              <a:buFontTx/>
              <a:buChar char="•"/>
            </a:pPr>
            <a:endParaRPr lang="de-DE" sz="2000"/>
          </a:p>
          <a:p>
            <a:pPr>
              <a:buFontTx/>
              <a:buChar char="•"/>
            </a:pPr>
            <a:endParaRPr lang="de-DE" sz="2000"/>
          </a:p>
          <a:p>
            <a:pPr>
              <a:buFontTx/>
              <a:buChar char="•"/>
            </a:pPr>
            <a:r>
              <a:rPr lang="de-DE" sz="2000"/>
              <a:t> silberimprägnierte Katheter</a:t>
            </a:r>
          </a:p>
          <a:p>
            <a:pPr>
              <a:buFontTx/>
              <a:buChar char="•"/>
            </a:pPr>
            <a:endParaRPr lang="de-DE" sz="2000"/>
          </a:p>
          <a:p>
            <a:pPr>
              <a:buFontTx/>
              <a:buChar char="•"/>
            </a:pPr>
            <a:endParaRPr lang="de-DE" sz="2000"/>
          </a:p>
          <a:p>
            <a:pPr>
              <a:buFontTx/>
              <a:buChar char="•"/>
            </a:pPr>
            <a:r>
              <a:rPr lang="de-DE" sz="2000"/>
              <a:t> Antibiotika-imprägnierte Katheter</a:t>
            </a:r>
          </a:p>
        </p:txBody>
      </p:sp>
      <p:pic>
        <p:nvPicPr>
          <p:cNvPr id="44040" name="Picture 14" descr="silverline_final_01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3571875"/>
            <a:ext cx="520065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1" name="Picture 15" descr="biogli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13" y="1714500"/>
            <a:ext cx="2500312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2" name="Picture 16" descr="BactiSeal_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63" y="4857750"/>
            <a:ext cx="2447925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3" name="Foliennummernplatzhalt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1E126B9-9956-443C-98B4-3B42E6F910FA}" type="slidenum">
              <a:rPr lang="de-DE" smtClean="0"/>
              <a:pPr/>
              <a:t>40</a:t>
            </a:fld>
            <a:endParaRPr 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81000" y="0"/>
            <a:ext cx="8763000" cy="1600200"/>
          </a:xfrm>
        </p:spPr>
        <p:txBody>
          <a:bodyPr lIns="91440" tIns="45720" rIns="91440"/>
          <a:lstStyle/>
          <a:p>
            <a:pPr eaLnBrk="1" hangingPunct="1"/>
            <a:r>
              <a:rPr lang="de-DE" sz="2500" smtClean="0">
                <a:solidFill>
                  <a:srgbClr val="FFFF00"/>
                </a:solidFill>
                <a:latin typeface="Arial" charset="0"/>
              </a:rPr>
              <a:t>Hydrocephalustherapie heute</a:t>
            </a:r>
            <a:endParaRPr lang="de-DE" sz="2500" smtClean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03225" y="1403350"/>
            <a:ext cx="7612063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4800">
                <a:solidFill>
                  <a:srgbClr val="FFFF00"/>
                </a:solidFill>
              </a:rPr>
              <a:t>DD: Alzheimer oder </a:t>
            </a:r>
          </a:p>
          <a:p>
            <a:r>
              <a:rPr lang="de-DE" sz="4800">
                <a:solidFill>
                  <a:srgbClr val="FFFF00"/>
                </a:solidFill>
              </a:rPr>
              <a:t>Normaldruckhydrocephalus</a:t>
            </a:r>
            <a:endParaRPr lang="de-DE" sz="3200">
              <a:solidFill>
                <a:srgbClr val="FFFF00"/>
              </a:solidFill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220663" y="3733800"/>
            <a:ext cx="8702675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FF00"/>
                </a:solidFill>
              </a:rPr>
              <a:t>Assesment of low-flow CSF drainage as a treatment for AD</a:t>
            </a:r>
          </a:p>
          <a:p>
            <a:r>
              <a:rPr lang="de-DE">
                <a:solidFill>
                  <a:srgbClr val="FFFF00"/>
                </a:solidFill>
              </a:rPr>
              <a:t>G.D. Silverberg et. al    </a:t>
            </a:r>
          </a:p>
          <a:p>
            <a:r>
              <a:rPr lang="de-DE">
                <a:solidFill>
                  <a:srgbClr val="FFFF00"/>
                </a:solidFill>
              </a:rPr>
              <a:t>Neurology 2002; 59: 1139-1145</a:t>
            </a:r>
          </a:p>
        </p:txBody>
      </p:sp>
      <p:pic>
        <p:nvPicPr>
          <p:cNvPr id="17413" name="Picture 5" descr="LivingEarth_lr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197100" y="-1108075"/>
            <a:ext cx="11887200" cy="1188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83" name="Stumpe Perforationstechnik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565400"/>
            <a:ext cx="2449513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Rectangle 9"/>
          <p:cNvSpPr>
            <a:spLocks noChangeArrowheads="1"/>
          </p:cNvSpPr>
          <p:nvPr/>
        </p:nvSpPr>
        <p:spPr bwMode="gray">
          <a:xfrm>
            <a:off x="3563888" y="1700808"/>
            <a:ext cx="4248472" cy="1807716"/>
          </a:xfrm>
          <a:prstGeom prst="rect">
            <a:avLst/>
          </a:prstGeom>
          <a:solidFill>
            <a:srgbClr val="33CCCC">
              <a:alpha val="43137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0" rIns="0" anchor="b"/>
          <a:lstStyle/>
          <a:p>
            <a:r>
              <a:rPr lang="de-DE" sz="5400" i="1" dirty="0" err="1" smtClean="0">
                <a:solidFill>
                  <a:srgbClr val="FFCC66"/>
                </a:solidFill>
                <a:latin typeface="Arial" charset="0"/>
                <a:cs typeface="Arial" charset="0"/>
              </a:rPr>
              <a:t>Thank</a:t>
            </a:r>
            <a:r>
              <a:rPr lang="de-DE" sz="5400" i="1" dirty="0" smtClean="0">
                <a:solidFill>
                  <a:srgbClr val="FFCC66"/>
                </a:solidFill>
                <a:latin typeface="Arial" charset="0"/>
                <a:cs typeface="Arial" charset="0"/>
              </a:rPr>
              <a:t> </a:t>
            </a:r>
            <a:r>
              <a:rPr lang="de-DE" sz="5400" i="1" dirty="0" err="1" smtClean="0">
                <a:solidFill>
                  <a:srgbClr val="FFCC66"/>
                </a:solidFill>
                <a:latin typeface="Arial" charset="0"/>
                <a:cs typeface="Arial" charset="0"/>
              </a:rPr>
              <a:t>you</a:t>
            </a:r>
            <a:r>
              <a:rPr lang="de-DE" sz="5400" i="1" dirty="0" smtClean="0">
                <a:solidFill>
                  <a:srgbClr val="FFCC66"/>
                </a:solidFill>
                <a:latin typeface="Arial" charset="0"/>
                <a:cs typeface="Arial" charset="0"/>
              </a:rPr>
              <a:t> </a:t>
            </a:r>
          </a:p>
          <a:p>
            <a:r>
              <a:rPr lang="de-DE" sz="5400" i="1" dirty="0" err="1" smtClean="0">
                <a:solidFill>
                  <a:srgbClr val="FFCC66"/>
                </a:solidFill>
                <a:latin typeface="Arial" charset="0"/>
                <a:cs typeface="Arial" charset="0"/>
              </a:rPr>
              <a:t>very</a:t>
            </a:r>
            <a:r>
              <a:rPr lang="de-DE" sz="5400" i="1" dirty="0" smtClean="0">
                <a:solidFill>
                  <a:srgbClr val="FFCC66"/>
                </a:solidFill>
                <a:latin typeface="Arial" charset="0"/>
                <a:cs typeface="Arial" charset="0"/>
              </a:rPr>
              <a:t> </a:t>
            </a:r>
            <a:r>
              <a:rPr lang="de-DE" sz="5400" i="1" dirty="0" err="1" smtClean="0">
                <a:solidFill>
                  <a:srgbClr val="FFCC66"/>
                </a:solidFill>
                <a:latin typeface="Arial" charset="0"/>
                <a:cs typeface="Arial" charset="0"/>
              </a:rPr>
              <a:t>much</a:t>
            </a:r>
            <a:endParaRPr lang="de-DE" sz="5400" i="1" dirty="0">
              <a:solidFill>
                <a:srgbClr val="FFCC66"/>
              </a:solidFill>
              <a:latin typeface="Arial" charset="0"/>
              <a:cs typeface="Arial" charset="0"/>
            </a:endParaRPr>
          </a:p>
        </p:txBody>
      </p:sp>
      <p:sp>
        <p:nvSpPr>
          <p:cNvPr id="17416" name="Rectangle 10"/>
          <p:cNvSpPr>
            <a:spLocks noGrp="1" noChangeArrowheads="1"/>
          </p:cNvSpPr>
          <p:nvPr>
            <p:ph type="subTitle" idx="4294967295"/>
          </p:nvPr>
        </p:nvSpPr>
        <p:spPr>
          <a:xfrm>
            <a:off x="5072063" y="6446838"/>
            <a:ext cx="3603625" cy="411162"/>
          </a:xfrm>
          <a:noFill/>
        </p:spPr>
        <p:txBody>
          <a:bodyPr lIns="91440" tIns="45720" rIns="91440"/>
          <a:lstStyle/>
          <a:p>
            <a:pPr marL="0" indent="0" algn="ctr" eaLnBrk="1" hangingPunct="1">
              <a:buClr>
                <a:schemeClr val="bg1"/>
              </a:buClr>
              <a:buFont typeface="Book Antiqua" pitchFamily="18" charset="0"/>
              <a:buNone/>
            </a:pPr>
            <a:r>
              <a:rPr lang="de-DE" sz="2400" smtClean="0">
                <a:solidFill>
                  <a:schemeClr val="bg1"/>
                </a:solidFill>
              </a:rPr>
              <a:t>u.kehler@asklepios.com</a:t>
            </a:r>
          </a:p>
        </p:txBody>
      </p:sp>
      <p:pic>
        <p:nvPicPr>
          <p:cNvPr id="17417" name="Picture 11" descr="3D-proS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" y="4652963"/>
            <a:ext cx="1506538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8" descr="Stephenson1100010002"/>
          <p:cNvPicPr>
            <a:picLocks noChangeAspect="1" noChangeArrowheads="1"/>
          </p:cNvPicPr>
          <p:nvPr/>
        </p:nvPicPr>
        <p:blipFill>
          <a:blip r:embed="rId7" cstate="print"/>
          <a:srcRect l="19705" t="15712" r="9418" b="17317"/>
          <a:stretch>
            <a:fillRect/>
          </a:stretch>
        </p:blipFill>
        <p:spPr bwMode="auto">
          <a:xfrm>
            <a:off x="468313" y="404813"/>
            <a:ext cx="20161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65D8FA-A088-45DC-AB0E-A8EAE7A8FBDE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37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37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78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378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0" y="4238625"/>
            <a:ext cx="3071813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adjusting a valve</a:t>
            </a:r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5" y="1643063"/>
            <a:ext cx="2573338" cy="257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feld 6"/>
          <p:cNvSpPr txBox="1">
            <a:spLocks noChangeArrowheads="1"/>
          </p:cNvSpPr>
          <p:nvPr/>
        </p:nvSpPr>
        <p:spPr bwMode="auto">
          <a:xfrm>
            <a:off x="1285875" y="1214438"/>
            <a:ext cx="9667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Clr>
                <a:srgbClr val="006414"/>
              </a:buClr>
            </a:pPr>
            <a:r>
              <a:rPr lang="en-US" sz="1600" smtClean="0">
                <a:solidFill>
                  <a:srgbClr val="000000"/>
                </a:solidFill>
                <a:latin typeface="Book Antiqua" pitchFamily="18" charset="0"/>
              </a:rPr>
              <a:t>proGAV</a:t>
            </a:r>
          </a:p>
        </p:txBody>
      </p:sp>
      <p:sp>
        <p:nvSpPr>
          <p:cNvPr id="1434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8B16726-33EE-4C73-B889-721CD7A37612}" type="slidenum">
              <a:rPr lang="de-DE" smtClean="0">
                <a:solidFill>
                  <a:srgbClr val="000000"/>
                </a:solidFill>
              </a:rPr>
              <a:pPr/>
              <a:t>42</a:t>
            </a:fld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4343" name="Fußzeilenplatzhalter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Dept. of Neurosurgery, Asklepios Klinik Hamburg Altona</a:t>
            </a:r>
          </a:p>
        </p:txBody>
      </p:sp>
      <p:pic>
        <p:nvPicPr>
          <p:cNvPr id="14344" name="Picture 4" descr="medos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88" y="1500188"/>
            <a:ext cx="2955925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7"/>
          <p:cNvPicPr>
            <a:picLocks noChangeAspect="1" noChangeArrowheads="1"/>
          </p:cNvPicPr>
          <p:nvPr/>
        </p:nvPicPr>
        <p:blipFill>
          <a:blip r:embed="rId6" cstate="print"/>
          <a:srcRect l="4361" r="8720" b="1346"/>
          <a:stretch>
            <a:fillRect/>
          </a:stretch>
        </p:blipFill>
        <p:spPr bwMode="auto">
          <a:xfrm>
            <a:off x="5857875" y="4929188"/>
            <a:ext cx="2879725" cy="15128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0" y="1571625"/>
            <a:ext cx="8143875" cy="498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2">
              <a:buClr>
                <a:srgbClr val="006414"/>
              </a:buClr>
              <a:defRPr/>
            </a:pPr>
            <a:r>
              <a:rPr lang="de-DE" sz="1600" b="1" i="1" dirty="0">
                <a:solidFill>
                  <a:srgbClr val="000000"/>
                </a:solidFill>
                <a:latin typeface="Arial" charset="0"/>
              </a:rPr>
              <a:t>	                  </a:t>
            </a:r>
            <a:r>
              <a:rPr lang="en-US" sz="2800" b="1" dirty="0" err="1">
                <a:solidFill>
                  <a:srgbClr val="006414"/>
                </a:solidFill>
                <a:latin typeface="Arial" charset="0"/>
              </a:rPr>
              <a:t>ICP</a:t>
            </a:r>
            <a:r>
              <a:rPr lang="en-US" sz="2800" dirty="0" err="1">
                <a:solidFill>
                  <a:srgbClr val="006414"/>
                </a:solidFill>
                <a:latin typeface="Arial" charset="0"/>
              </a:rPr>
              <a:t>vp</a:t>
            </a:r>
            <a:r>
              <a:rPr lang="en-US" sz="2800" b="1" dirty="0">
                <a:solidFill>
                  <a:srgbClr val="006414"/>
                </a:solidFill>
                <a:latin typeface="Arial" charset="0"/>
              </a:rPr>
              <a:t>   =  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VOP</a:t>
            </a:r>
            <a:r>
              <a:rPr lang="en-US" sz="2800" b="1" dirty="0">
                <a:solidFill>
                  <a:srgbClr val="006414"/>
                </a:solidFill>
                <a:latin typeface="Arial" charset="0"/>
              </a:rPr>
              <a:t> -   </a:t>
            </a:r>
            <a:r>
              <a:rPr lang="en-US" sz="2800" b="1" dirty="0">
                <a:solidFill>
                  <a:srgbClr val="CC3300"/>
                </a:solidFill>
                <a:latin typeface="Arial" charset="0"/>
              </a:rPr>
              <a:t>HPD</a:t>
            </a:r>
            <a:r>
              <a:rPr lang="en-US" sz="2800" b="1" dirty="0">
                <a:solidFill>
                  <a:srgbClr val="006414"/>
                </a:solidFill>
                <a:latin typeface="Arial" charset="0"/>
              </a:rPr>
              <a:t> + SA  +  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IAP</a:t>
            </a:r>
            <a:endParaRPr lang="en-US" sz="1600" b="1" dirty="0">
              <a:solidFill>
                <a:srgbClr val="0070C0"/>
              </a:solidFill>
              <a:latin typeface="Arial" charset="0"/>
            </a:endParaRPr>
          </a:p>
          <a:p>
            <a:pPr>
              <a:buClr>
                <a:srgbClr val="006414"/>
              </a:buClr>
              <a:defRPr/>
            </a:pPr>
            <a:endParaRPr lang="de-DE" sz="1600" b="1" i="1" dirty="0">
              <a:solidFill>
                <a:srgbClr val="000000"/>
              </a:solidFill>
              <a:latin typeface="Arial" charset="0"/>
            </a:endParaRPr>
          </a:p>
          <a:p>
            <a:pPr>
              <a:buClr>
                <a:srgbClr val="006414"/>
              </a:buClr>
              <a:defRPr/>
            </a:pPr>
            <a:r>
              <a:rPr lang="de-DE" sz="1600" dirty="0">
                <a:solidFill>
                  <a:srgbClr val="000000"/>
                </a:solidFill>
                <a:latin typeface="Arial" charset="0"/>
              </a:rPr>
              <a:t> 	</a:t>
            </a:r>
          </a:p>
          <a:p>
            <a:pPr lvl="2">
              <a:buClr>
                <a:srgbClr val="006414"/>
              </a:buClr>
              <a:defRPr/>
            </a:pPr>
            <a:endParaRPr lang="en-US" sz="1600" b="1" dirty="0">
              <a:solidFill>
                <a:srgbClr val="4D925B"/>
              </a:solidFill>
              <a:latin typeface="Arial" charset="0"/>
            </a:endParaRPr>
          </a:p>
          <a:p>
            <a:pPr lvl="2">
              <a:buClr>
                <a:srgbClr val="006414"/>
              </a:buClr>
              <a:defRPr/>
            </a:pPr>
            <a:endParaRPr lang="en-US" sz="1600" b="1" dirty="0">
              <a:solidFill>
                <a:srgbClr val="4D925B"/>
              </a:solidFill>
              <a:latin typeface="Arial" charset="0"/>
            </a:endParaRPr>
          </a:p>
          <a:p>
            <a:pPr lvl="2">
              <a:buClr>
                <a:srgbClr val="006414"/>
              </a:buClr>
              <a:defRPr/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                           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lvl="2">
              <a:buClr>
                <a:srgbClr val="006414"/>
              </a:buClr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                        </a:t>
            </a:r>
          </a:p>
          <a:p>
            <a:pPr lvl="2">
              <a:buClr>
                <a:srgbClr val="006414"/>
              </a:buClr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                        </a:t>
            </a:r>
          </a:p>
          <a:p>
            <a:pPr lvl="2">
              <a:buClr>
                <a:srgbClr val="006414"/>
              </a:buClr>
              <a:defRPr/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lvl="2">
              <a:buClr>
                <a:srgbClr val="006414"/>
              </a:buClr>
              <a:defRPr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HPD VOP IAP SA</a:t>
            </a:r>
            <a:endParaRPr lang="en-US" sz="1800" b="1" dirty="0">
              <a:solidFill>
                <a:srgbClr val="990000"/>
              </a:solidFill>
              <a:latin typeface="Arial" charset="0"/>
            </a:endParaRPr>
          </a:p>
          <a:p>
            <a:pPr lvl="2">
              <a:buClr>
                <a:srgbClr val="006414"/>
              </a:buClr>
              <a:defRPr/>
            </a:pPr>
            <a:endParaRPr lang="en-US" sz="2000" b="1" dirty="0">
              <a:solidFill>
                <a:srgbClr val="990000"/>
              </a:solidFill>
              <a:latin typeface="Arial" charset="0"/>
            </a:endParaRPr>
          </a:p>
          <a:p>
            <a:pPr lvl="2" algn="l">
              <a:buClr>
                <a:srgbClr val="006414"/>
              </a:buClr>
              <a:defRPr/>
            </a:pPr>
            <a:r>
              <a:rPr lang="en-US" sz="2000" b="1" dirty="0">
                <a:solidFill>
                  <a:srgbClr val="990000"/>
                </a:solidFill>
                <a:latin typeface="Arial" charset="0"/>
              </a:rPr>
              <a:t>                          HPD</a:t>
            </a:r>
            <a:r>
              <a:rPr lang="en-US" sz="2000" dirty="0">
                <a:solidFill>
                  <a:srgbClr val="990000"/>
                </a:solidFill>
                <a:latin typeface="Arial" charset="0"/>
              </a:rPr>
              <a:t> = hydrostatic pressure  difference </a:t>
            </a:r>
            <a:endParaRPr lang="en-US" sz="1800" b="1" dirty="0">
              <a:solidFill>
                <a:srgbClr val="990000"/>
              </a:solidFill>
              <a:latin typeface="Arial" charset="0"/>
            </a:endParaRPr>
          </a:p>
          <a:p>
            <a:pPr lvl="2" algn="l">
              <a:buClr>
                <a:srgbClr val="006414"/>
              </a:buClr>
              <a:defRPr/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                         VOP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=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valve opening pressure</a:t>
            </a:r>
          </a:p>
          <a:p>
            <a:pPr lvl="2" algn="l">
              <a:buClr>
                <a:srgbClr val="006414"/>
              </a:buClr>
              <a:defRPr/>
            </a:pPr>
            <a:r>
              <a:rPr lang="en-US" sz="2000" b="1" dirty="0">
                <a:solidFill>
                  <a:srgbClr val="000099"/>
                </a:solidFill>
                <a:latin typeface="Arial" charset="0"/>
              </a:rPr>
              <a:t>                           IAP </a:t>
            </a:r>
            <a:r>
              <a:rPr lang="en-US" sz="2000" dirty="0">
                <a:solidFill>
                  <a:srgbClr val="000099"/>
                </a:solidFill>
                <a:latin typeface="Arial" charset="0"/>
              </a:rPr>
              <a:t>=  intra-abdominal pressure</a:t>
            </a:r>
          </a:p>
          <a:p>
            <a:pPr lvl="2" algn="l">
              <a:buClr>
                <a:srgbClr val="006414"/>
              </a:buClr>
              <a:defRPr/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                          SA 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=  gravitational shunt assistant</a:t>
            </a:r>
            <a:endParaRPr lang="en-US" sz="2000" dirty="0">
              <a:solidFill>
                <a:srgbClr val="000099"/>
              </a:solidFill>
              <a:latin typeface="Arial" charset="0"/>
            </a:endParaRPr>
          </a:p>
          <a:p>
            <a:pPr lvl="2">
              <a:buClr>
                <a:srgbClr val="006414"/>
              </a:buClr>
              <a:defRPr/>
            </a:pPr>
            <a:endParaRPr lang="de-DE" sz="36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55650" y="2349500"/>
            <a:ext cx="1216025" cy="2790825"/>
            <a:chOff x="1298" y="1616"/>
            <a:chExt cx="575" cy="1270"/>
          </a:xfrm>
        </p:grpSpPr>
        <p:sp>
          <p:nvSpPr>
            <p:cNvPr id="24588" name="Oval 4"/>
            <p:cNvSpPr>
              <a:spLocks noChangeArrowheads="1"/>
            </p:cNvSpPr>
            <p:nvPr/>
          </p:nvSpPr>
          <p:spPr bwMode="auto">
            <a:xfrm>
              <a:off x="1351" y="1623"/>
              <a:ext cx="314" cy="2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  <a:buClr>
                  <a:srgbClr val="006414"/>
                </a:buClr>
              </a:pPr>
              <a:endParaRPr lang="de-DE" sz="1600" smtClean="0">
                <a:solidFill>
                  <a:srgbClr val="000000"/>
                </a:solidFill>
                <a:latin typeface="Book Antiqua" pitchFamily="18" charset="0"/>
              </a:endParaRPr>
            </a:p>
          </p:txBody>
        </p:sp>
        <p:sp>
          <p:nvSpPr>
            <p:cNvPr id="24589" name="Rectangle 5"/>
            <p:cNvSpPr>
              <a:spLocks noChangeArrowheads="1"/>
            </p:cNvSpPr>
            <p:nvPr/>
          </p:nvSpPr>
          <p:spPr bwMode="auto">
            <a:xfrm>
              <a:off x="1455" y="1883"/>
              <a:ext cx="105" cy="11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  <a:buClr>
                  <a:srgbClr val="006414"/>
                </a:buClr>
              </a:pPr>
              <a:endParaRPr lang="de-DE" sz="1600" smtClean="0">
                <a:solidFill>
                  <a:srgbClr val="000000"/>
                </a:solidFill>
                <a:latin typeface="Book Antiqua" pitchFamily="18" charset="0"/>
              </a:endParaRPr>
            </a:p>
          </p:txBody>
        </p:sp>
        <p:sp>
          <p:nvSpPr>
            <p:cNvPr id="24590" name="Oval 6"/>
            <p:cNvSpPr>
              <a:spLocks noChangeArrowheads="1"/>
            </p:cNvSpPr>
            <p:nvPr/>
          </p:nvSpPr>
          <p:spPr bwMode="auto">
            <a:xfrm>
              <a:off x="1298" y="1994"/>
              <a:ext cx="417" cy="8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  <a:buClr>
                  <a:srgbClr val="006414"/>
                </a:buClr>
              </a:pPr>
              <a:endParaRPr lang="de-DE" sz="1600" smtClean="0">
                <a:solidFill>
                  <a:srgbClr val="000000"/>
                </a:solidFill>
                <a:latin typeface="Book Antiqua" pitchFamily="18" charset="0"/>
              </a:endParaRPr>
            </a:p>
          </p:txBody>
        </p:sp>
        <p:sp>
          <p:nvSpPr>
            <p:cNvPr id="24591" name="Line 7"/>
            <p:cNvSpPr>
              <a:spLocks noChangeShapeType="1"/>
            </p:cNvSpPr>
            <p:nvPr/>
          </p:nvSpPr>
          <p:spPr bwMode="auto">
            <a:xfrm flipV="1">
              <a:off x="1508" y="1623"/>
              <a:ext cx="52" cy="11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buClr>
                  <a:srgbClr val="006414"/>
                </a:buClr>
              </a:pPr>
              <a:endParaRPr lang="en-US" sz="1600" smtClean="0">
                <a:solidFill>
                  <a:srgbClr val="000000"/>
                </a:solidFill>
                <a:latin typeface="Book Antiqua" pitchFamily="18" charset="0"/>
              </a:endParaRPr>
            </a:p>
          </p:txBody>
        </p:sp>
        <p:sp>
          <p:nvSpPr>
            <p:cNvPr id="24592" name="Line 8"/>
            <p:cNvSpPr>
              <a:spLocks noChangeShapeType="1"/>
            </p:cNvSpPr>
            <p:nvPr/>
          </p:nvSpPr>
          <p:spPr bwMode="auto">
            <a:xfrm flipV="1">
              <a:off x="1508" y="1957"/>
              <a:ext cx="52" cy="55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buClr>
                  <a:srgbClr val="006414"/>
                </a:buClr>
              </a:pPr>
              <a:endParaRPr lang="en-US" sz="1600" smtClean="0">
                <a:solidFill>
                  <a:srgbClr val="000000"/>
                </a:solidFill>
                <a:latin typeface="Book Antiqua" pitchFamily="18" charset="0"/>
              </a:endParaRPr>
            </a:p>
          </p:txBody>
        </p:sp>
        <p:sp>
          <p:nvSpPr>
            <p:cNvPr id="24593" name="Freeform 9"/>
            <p:cNvSpPr>
              <a:spLocks/>
            </p:cNvSpPr>
            <p:nvPr/>
          </p:nvSpPr>
          <p:spPr bwMode="auto">
            <a:xfrm>
              <a:off x="1560" y="1623"/>
              <a:ext cx="122" cy="334"/>
            </a:xfrm>
            <a:custGeom>
              <a:avLst/>
              <a:gdLst>
                <a:gd name="T0" fmla="*/ 0 w 106"/>
                <a:gd name="T1" fmla="*/ 0 h 408"/>
                <a:gd name="T2" fmla="*/ 9446 w 106"/>
                <a:gd name="T3" fmla="*/ 2 h 408"/>
                <a:gd name="T4" fmla="*/ 9446 w 106"/>
                <a:gd name="T5" fmla="*/ 2 h 408"/>
                <a:gd name="T6" fmla="*/ 0 w 106"/>
                <a:gd name="T7" fmla="*/ 2 h 4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"/>
                <a:gd name="T13" fmla="*/ 0 h 408"/>
                <a:gd name="T14" fmla="*/ 106 w 106"/>
                <a:gd name="T15" fmla="*/ 408 h 4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" h="408">
                  <a:moveTo>
                    <a:pt x="0" y="0"/>
                  </a:moveTo>
                  <a:cubicBezTo>
                    <a:pt x="38" y="22"/>
                    <a:pt x="76" y="45"/>
                    <a:pt x="91" y="90"/>
                  </a:cubicBezTo>
                  <a:cubicBezTo>
                    <a:pt x="106" y="135"/>
                    <a:pt x="106" y="219"/>
                    <a:pt x="91" y="272"/>
                  </a:cubicBezTo>
                  <a:cubicBezTo>
                    <a:pt x="76" y="325"/>
                    <a:pt x="15" y="385"/>
                    <a:pt x="0" y="40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buClr>
                  <a:srgbClr val="006414"/>
                </a:buClr>
              </a:pPr>
              <a:endParaRPr lang="de-DE" sz="1600" smtClean="0">
                <a:solidFill>
                  <a:srgbClr val="000000"/>
                </a:solidFill>
                <a:latin typeface="Book Antiqua" pitchFamily="18" charset="0"/>
              </a:endParaRPr>
            </a:p>
          </p:txBody>
        </p:sp>
        <p:sp>
          <p:nvSpPr>
            <p:cNvPr id="24594" name="Freeform 10"/>
            <p:cNvSpPr>
              <a:spLocks/>
            </p:cNvSpPr>
            <p:nvPr/>
          </p:nvSpPr>
          <p:spPr bwMode="auto">
            <a:xfrm>
              <a:off x="1298" y="2329"/>
              <a:ext cx="210" cy="37"/>
            </a:xfrm>
            <a:custGeom>
              <a:avLst/>
              <a:gdLst>
                <a:gd name="T0" fmla="*/ 0 w 182"/>
                <a:gd name="T1" fmla="*/ 0 h 91"/>
                <a:gd name="T2" fmla="*/ 10273 w 182"/>
                <a:gd name="T3" fmla="*/ 0 h 91"/>
                <a:gd name="T4" fmla="*/ 20425 w 182"/>
                <a:gd name="T5" fmla="*/ 0 h 91"/>
                <a:gd name="T6" fmla="*/ 0 60000 65536"/>
                <a:gd name="T7" fmla="*/ 0 60000 65536"/>
                <a:gd name="T8" fmla="*/ 0 60000 65536"/>
                <a:gd name="T9" fmla="*/ 0 w 182"/>
                <a:gd name="T10" fmla="*/ 0 h 91"/>
                <a:gd name="T11" fmla="*/ 182 w 182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2" h="91">
                  <a:moveTo>
                    <a:pt x="0" y="91"/>
                  </a:moveTo>
                  <a:cubicBezTo>
                    <a:pt x="30" y="45"/>
                    <a:pt x="61" y="0"/>
                    <a:pt x="91" y="0"/>
                  </a:cubicBezTo>
                  <a:cubicBezTo>
                    <a:pt x="121" y="0"/>
                    <a:pt x="167" y="76"/>
                    <a:pt x="182" y="9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buClr>
                  <a:srgbClr val="006414"/>
                </a:buClr>
              </a:pPr>
              <a:endParaRPr lang="de-DE" sz="1600" smtClean="0">
                <a:solidFill>
                  <a:srgbClr val="000000"/>
                </a:solidFill>
                <a:latin typeface="Book Antiqua" pitchFamily="18" charset="0"/>
              </a:endParaRPr>
            </a:p>
          </p:txBody>
        </p:sp>
        <p:sp>
          <p:nvSpPr>
            <p:cNvPr id="24595" name="Freeform 11"/>
            <p:cNvSpPr>
              <a:spLocks/>
            </p:cNvSpPr>
            <p:nvPr/>
          </p:nvSpPr>
          <p:spPr bwMode="auto">
            <a:xfrm>
              <a:off x="1508" y="2329"/>
              <a:ext cx="210" cy="37"/>
            </a:xfrm>
            <a:custGeom>
              <a:avLst/>
              <a:gdLst>
                <a:gd name="T0" fmla="*/ 0 w 182"/>
                <a:gd name="T1" fmla="*/ 0 h 91"/>
                <a:gd name="T2" fmla="*/ 10273 w 182"/>
                <a:gd name="T3" fmla="*/ 0 h 91"/>
                <a:gd name="T4" fmla="*/ 20425 w 182"/>
                <a:gd name="T5" fmla="*/ 0 h 91"/>
                <a:gd name="T6" fmla="*/ 0 60000 65536"/>
                <a:gd name="T7" fmla="*/ 0 60000 65536"/>
                <a:gd name="T8" fmla="*/ 0 60000 65536"/>
                <a:gd name="T9" fmla="*/ 0 w 182"/>
                <a:gd name="T10" fmla="*/ 0 h 91"/>
                <a:gd name="T11" fmla="*/ 182 w 182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2" h="91">
                  <a:moveTo>
                    <a:pt x="0" y="91"/>
                  </a:moveTo>
                  <a:cubicBezTo>
                    <a:pt x="30" y="45"/>
                    <a:pt x="61" y="0"/>
                    <a:pt x="91" y="0"/>
                  </a:cubicBezTo>
                  <a:cubicBezTo>
                    <a:pt x="121" y="0"/>
                    <a:pt x="167" y="76"/>
                    <a:pt x="182" y="9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buClr>
                  <a:srgbClr val="006414"/>
                </a:buClr>
              </a:pPr>
              <a:endParaRPr lang="de-DE" sz="1600" smtClean="0">
                <a:solidFill>
                  <a:srgbClr val="000000"/>
                </a:solidFill>
                <a:latin typeface="Book Antiqua" pitchFamily="18" charset="0"/>
              </a:endParaRPr>
            </a:p>
          </p:txBody>
        </p:sp>
        <p:sp>
          <p:nvSpPr>
            <p:cNvPr id="24596" name="Freeform 12"/>
            <p:cNvSpPr>
              <a:spLocks/>
            </p:cNvSpPr>
            <p:nvPr/>
          </p:nvSpPr>
          <p:spPr bwMode="auto">
            <a:xfrm>
              <a:off x="1455" y="2515"/>
              <a:ext cx="166" cy="186"/>
            </a:xfrm>
            <a:custGeom>
              <a:avLst/>
              <a:gdLst>
                <a:gd name="T0" fmla="*/ 4973 w 144"/>
                <a:gd name="T1" fmla="*/ 0 h 227"/>
                <a:gd name="T2" fmla="*/ 14844 w 144"/>
                <a:gd name="T3" fmla="*/ 2 h 227"/>
                <a:gd name="T4" fmla="*/ 0 w 144"/>
                <a:gd name="T5" fmla="*/ 2 h 227"/>
                <a:gd name="T6" fmla="*/ 0 60000 65536"/>
                <a:gd name="T7" fmla="*/ 0 60000 65536"/>
                <a:gd name="T8" fmla="*/ 0 60000 65536"/>
                <a:gd name="T9" fmla="*/ 0 w 144"/>
                <a:gd name="T10" fmla="*/ 0 h 227"/>
                <a:gd name="T11" fmla="*/ 144 w 144"/>
                <a:gd name="T12" fmla="*/ 227 h 2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227">
                  <a:moveTo>
                    <a:pt x="46" y="0"/>
                  </a:moveTo>
                  <a:cubicBezTo>
                    <a:pt x="95" y="72"/>
                    <a:pt x="144" y="144"/>
                    <a:pt x="136" y="182"/>
                  </a:cubicBezTo>
                  <a:cubicBezTo>
                    <a:pt x="128" y="220"/>
                    <a:pt x="23" y="220"/>
                    <a:pt x="0" y="227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buClr>
                  <a:srgbClr val="006414"/>
                </a:buClr>
              </a:pPr>
              <a:endParaRPr lang="de-DE" sz="1600" smtClean="0">
                <a:solidFill>
                  <a:srgbClr val="000000"/>
                </a:solidFill>
                <a:latin typeface="Book Antiqua" pitchFamily="18" charset="0"/>
              </a:endParaRPr>
            </a:p>
          </p:txBody>
        </p:sp>
        <p:sp>
          <p:nvSpPr>
            <p:cNvPr id="24597" name="Line 13"/>
            <p:cNvSpPr>
              <a:spLocks noChangeShapeType="1"/>
            </p:cNvSpPr>
            <p:nvPr/>
          </p:nvSpPr>
          <p:spPr bwMode="auto">
            <a:xfrm>
              <a:off x="1611" y="1697"/>
              <a:ext cx="26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buClr>
                  <a:srgbClr val="006414"/>
                </a:buClr>
              </a:pPr>
              <a:endParaRPr lang="en-US" sz="1600" smtClean="0">
                <a:solidFill>
                  <a:srgbClr val="000000"/>
                </a:solidFill>
                <a:latin typeface="Book Antiqua" pitchFamily="18" charset="0"/>
              </a:endParaRPr>
            </a:p>
          </p:txBody>
        </p:sp>
        <p:sp>
          <p:nvSpPr>
            <p:cNvPr id="24598" name="Line 14"/>
            <p:cNvSpPr>
              <a:spLocks noChangeShapeType="1"/>
            </p:cNvSpPr>
            <p:nvPr/>
          </p:nvSpPr>
          <p:spPr bwMode="auto">
            <a:xfrm>
              <a:off x="1611" y="2366"/>
              <a:ext cx="26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buClr>
                  <a:srgbClr val="006414"/>
                </a:buClr>
              </a:pPr>
              <a:endParaRPr lang="en-US" sz="1600" smtClean="0">
                <a:solidFill>
                  <a:srgbClr val="000000"/>
                </a:solidFill>
                <a:latin typeface="Book Antiqua" pitchFamily="18" charset="0"/>
              </a:endParaRPr>
            </a:p>
          </p:txBody>
        </p:sp>
        <p:sp>
          <p:nvSpPr>
            <p:cNvPr id="24599" name="Line 15"/>
            <p:cNvSpPr>
              <a:spLocks noChangeShapeType="1"/>
            </p:cNvSpPr>
            <p:nvPr/>
          </p:nvSpPr>
          <p:spPr bwMode="auto">
            <a:xfrm>
              <a:off x="1821" y="1697"/>
              <a:ext cx="0" cy="1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buClr>
                  <a:srgbClr val="006414"/>
                </a:buClr>
              </a:pPr>
              <a:endParaRPr lang="en-US" sz="1600" smtClean="0">
                <a:solidFill>
                  <a:srgbClr val="000000"/>
                </a:solidFill>
                <a:latin typeface="Book Antiqua" pitchFamily="18" charset="0"/>
              </a:endParaRPr>
            </a:p>
          </p:txBody>
        </p:sp>
        <p:sp>
          <p:nvSpPr>
            <p:cNvPr id="24600" name="Line 16"/>
            <p:cNvSpPr>
              <a:spLocks noChangeShapeType="1"/>
            </p:cNvSpPr>
            <p:nvPr/>
          </p:nvSpPr>
          <p:spPr bwMode="auto">
            <a:xfrm>
              <a:off x="1821" y="2143"/>
              <a:ext cx="0" cy="22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buClr>
                  <a:srgbClr val="006414"/>
                </a:buClr>
              </a:pPr>
              <a:endParaRPr lang="en-US" sz="1600" smtClean="0">
                <a:solidFill>
                  <a:srgbClr val="000000"/>
                </a:solidFill>
                <a:latin typeface="Book Antiqua" pitchFamily="18" charset="0"/>
              </a:endParaRPr>
            </a:p>
          </p:txBody>
        </p:sp>
        <p:sp>
          <p:nvSpPr>
            <p:cNvPr id="24601" name="Oval 17"/>
            <p:cNvSpPr>
              <a:spLocks noChangeArrowheads="1"/>
            </p:cNvSpPr>
            <p:nvPr/>
          </p:nvSpPr>
          <p:spPr bwMode="auto">
            <a:xfrm flipH="1">
              <a:off x="1546" y="1616"/>
              <a:ext cx="26" cy="1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  <a:buClr>
                  <a:srgbClr val="006414"/>
                </a:buClr>
              </a:pPr>
              <a:endParaRPr lang="de-DE" sz="1600" smtClean="0">
                <a:solidFill>
                  <a:srgbClr val="000000"/>
                </a:solidFill>
                <a:latin typeface="Book Antiqua" pitchFamily="18" charset="0"/>
              </a:endParaRPr>
            </a:p>
          </p:txBody>
        </p:sp>
        <p:sp>
          <p:nvSpPr>
            <p:cNvPr id="24602" name="Oval 18"/>
            <p:cNvSpPr>
              <a:spLocks noChangeArrowheads="1"/>
            </p:cNvSpPr>
            <p:nvPr/>
          </p:nvSpPr>
          <p:spPr bwMode="auto">
            <a:xfrm flipH="1">
              <a:off x="1547" y="1949"/>
              <a:ext cx="26" cy="1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  <a:buClr>
                  <a:srgbClr val="006414"/>
                </a:buClr>
              </a:pPr>
              <a:endParaRPr lang="de-DE" sz="1600" smtClean="0">
                <a:solidFill>
                  <a:srgbClr val="000000"/>
                </a:solidFill>
                <a:latin typeface="Book Antiqua" pitchFamily="18" charset="0"/>
              </a:endParaRPr>
            </a:p>
          </p:txBody>
        </p:sp>
        <p:sp>
          <p:nvSpPr>
            <p:cNvPr id="24603" name="Oval 19"/>
            <p:cNvSpPr>
              <a:spLocks noChangeArrowheads="1"/>
            </p:cNvSpPr>
            <p:nvPr/>
          </p:nvSpPr>
          <p:spPr bwMode="auto">
            <a:xfrm flipH="1">
              <a:off x="1500" y="2507"/>
              <a:ext cx="26" cy="1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  <a:buClr>
                  <a:srgbClr val="006414"/>
                </a:buClr>
              </a:pPr>
              <a:endParaRPr lang="de-DE" sz="1600" smtClean="0">
                <a:solidFill>
                  <a:srgbClr val="000000"/>
                </a:solidFill>
                <a:latin typeface="Book Antiqua" pitchFamily="18" charset="0"/>
              </a:endParaRPr>
            </a:p>
          </p:txBody>
        </p:sp>
      </p:grpSp>
      <p:sp>
        <p:nvSpPr>
          <p:cNvPr id="24580" name="Text Box 20"/>
          <p:cNvSpPr txBox="1">
            <a:spLocks noChangeArrowheads="1"/>
          </p:cNvSpPr>
          <p:nvPr/>
        </p:nvSpPr>
        <p:spPr bwMode="auto">
          <a:xfrm>
            <a:off x="1474788" y="3068638"/>
            <a:ext cx="666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6414"/>
              </a:buClr>
            </a:pPr>
            <a:r>
              <a:rPr lang="de-DE" sz="1800" smtClean="0">
                <a:solidFill>
                  <a:srgbClr val="000000"/>
                </a:solidFill>
                <a:latin typeface="Book Antiqua" pitchFamily="18" charset="0"/>
              </a:rPr>
              <a:t>HPD</a:t>
            </a:r>
          </a:p>
        </p:txBody>
      </p:sp>
      <p:sp>
        <p:nvSpPr>
          <p:cNvPr id="24581" name="Rectangle 2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1440" tIns="45720" rIns="91440"/>
          <a:lstStyle/>
          <a:p>
            <a:pPr eaLnBrk="1" hangingPunct="1"/>
            <a:r>
              <a:rPr lang="de-DE" smtClean="0"/>
              <a:t>Calculation of ICP in vp-shunted patients</a:t>
            </a:r>
          </a:p>
        </p:txBody>
      </p:sp>
      <p:cxnSp>
        <p:nvCxnSpPr>
          <p:cNvPr id="24582" name="Gerade Verbindung mit Pfeil 22"/>
          <p:cNvCxnSpPr>
            <a:cxnSpLocks noChangeShapeType="1"/>
          </p:cNvCxnSpPr>
          <p:nvPr/>
        </p:nvCxnSpPr>
        <p:spPr bwMode="auto">
          <a:xfrm rot="16200000" flipH="1">
            <a:off x="2965450" y="3106738"/>
            <a:ext cx="1928813" cy="1587"/>
          </a:xfrm>
          <a:prstGeom prst="straightConnector1">
            <a:avLst/>
          </a:prstGeom>
          <a:noFill/>
          <a:ln w="31750" algn="ctr">
            <a:solidFill>
              <a:srgbClr val="990000"/>
            </a:solidFill>
            <a:round/>
            <a:headEnd/>
            <a:tailEnd type="arrow" w="med" len="med"/>
          </a:ln>
        </p:spPr>
      </p:cxnSp>
      <p:cxnSp>
        <p:nvCxnSpPr>
          <p:cNvPr id="24" name="Gerade Verbindung mit Pfeil 23"/>
          <p:cNvCxnSpPr/>
          <p:nvPr/>
        </p:nvCxnSpPr>
        <p:spPr bwMode="auto">
          <a:xfrm rot="5400000" flipH="1" flipV="1">
            <a:off x="4041775" y="3746500"/>
            <a:ext cx="635000" cy="0"/>
          </a:xfrm>
          <a:prstGeom prst="straightConnector1">
            <a:avLst/>
          </a:prstGeom>
          <a:noFill/>
          <a:ln w="3175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584" name="Gerade Verbindung mit Pfeil 24"/>
          <p:cNvCxnSpPr>
            <a:cxnSpLocks noChangeShapeType="1"/>
          </p:cNvCxnSpPr>
          <p:nvPr/>
        </p:nvCxnSpPr>
        <p:spPr bwMode="auto">
          <a:xfrm rot="5400000" flipH="1" flipV="1">
            <a:off x="4579144" y="3852069"/>
            <a:ext cx="419100" cy="1588"/>
          </a:xfrm>
          <a:prstGeom prst="straightConnector1">
            <a:avLst/>
          </a:prstGeom>
          <a:noFill/>
          <a:ln w="31750" algn="ctr">
            <a:solidFill>
              <a:srgbClr val="000099"/>
            </a:solidFill>
            <a:round/>
            <a:headEnd/>
            <a:tailEnd type="arrow" w="med" len="med"/>
          </a:ln>
        </p:spPr>
      </p:cxnSp>
      <p:cxnSp>
        <p:nvCxnSpPr>
          <p:cNvPr id="24585" name="Gerade Verbindung mit Pfeil 25"/>
          <p:cNvCxnSpPr>
            <a:cxnSpLocks noChangeShapeType="1"/>
          </p:cNvCxnSpPr>
          <p:nvPr/>
        </p:nvCxnSpPr>
        <p:spPr bwMode="auto">
          <a:xfrm rot="5400000" flipH="1" flipV="1">
            <a:off x="4755356" y="3531394"/>
            <a:ext cx="1063625" cy="1588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4586" name="Foliennummernplatzhalter 2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F0E881A-D1F0-4D3D-9E5F-FD381AC7C29B}" type="slidenum">
              <a:rPr lang="de-DE" smtClean="0">
                <a:solidFill>
                  <a:srgbClr val="000000"/>
                </a:solidFill>
              </a:rPr>
              <a:pPr/>
              <a:t>43</a:t>
            </a:fld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24587" name="Fußzeilenplatzhalter 2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Dept. of Neurosurgery, Asklepios Klinik Hamburg Altona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0" y="1571625"/>
            <a:ext cx="8143875" cy="498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2">
              <a:buClr>
                <a:srgbClr val="006414"/>
              </a:buClr>
              <a:defRPr/>
            </a:pPr>
            <a:r>
              <a:rPr lang="de-DE" sz="1600" b="1" i="1" dirty="0">
                <a:solidFill>
                  <a:srgbClr val="000000"/>
                </a:solidFill>
                <a:latin typeface="Arial" charset="0"/>
              </a:rPr>
              <a:t>	                  </a:t>
            </a:r>
            <a:r>
              <a:rPr lang="en-US" sz="2800" b="1" dirty="0" err="1">
                <a:solidFill>
                  <a:srgbClr val="006414"/>
                </a:solidFill>
                <a:latin typeface="Arial" charset="0"/>
              </a:rPr>
              <a:t>ICP</a:t>
            </a:r>
            <a:r>
              <a:rPr lang="en-US" sz="2800" dirty="0" err="1">
                <a:solidFill>
                  <a:srgbClr val="006414"/>
                </a:solidFill>
                <a:latin typeface="Arial" charset="0"/>
              </a:rPr>
              <a:t>vp</a:t>
            </a:r>
            <a:r>
              <a:rPr lang="en-US" sz="2800" b="1" dirty="0">
                <a:solidFill>
                  <a:srgbClr val="006414"/>
                </a:solidFill>
                <a:latin typeface="Arial" charset="0"/>
              </a:rPr>
              <a:t>   =  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VOP</a:t>
            </a:r>
            <a:r>
              <a:rPr lang="en-US" sz="2800" b="1" dirty="0">
                <a:solidFill>
                  <a:srgbClr val="006414"/>
                </a:solidFill>
                <a:latin typeface="Arial" charset="0"/>
              </a:rPr>
              <a:t> -   </a:t>
            </a:r>
            <a:r>
              <a:rPr lang="en-US" sz="2800" b="1" dirty="0">
                <a:solidFill>
                  <a:srgbClr val="CC3300"/>
                </a:solidFill>
                <a:latin typeface="Arial" charset="0"/>
              </a:rPr>
              <a:t>HPD</a:t>
            </a:r>
            <a:r>
              <a:rPr lang="en-US" sz="2800" b="1" dirty="0">
                <a:solidFill>
                  <a:srgbClr val="006414"/>
                </a:solidFill>
                <a:latin typeface="Arial" charset="0"/>
              </a:rPr>
              <a:t> + SA  +  </a:t>
            </a:r>
            <a:r>
              <a:rPr lang="en-US" sz="2800" b="1" dirty="0">
                <a:solidFill>
                  <a:srgbClr val="0070C0"/>
                </a:solidFill>
                <a:latin typeface="Arial" charset="0"/>
              </a:rPr>
              <a:t>IAP</a:t>
            </a:r>
            <a:endParaRPr lang="en-US" sz="1600" b="1" dirty="0">
              <a:solidFill>
                <a:srgbClr val="0070C0"/>
              </a:solidFill>
              <a:latin typeface="Arial" charset="0"/>
            </a:endParaRPr>
          </a:p>
          <a:p>
            <a:pPr>
              <a:buClr>
                <a:srgbClr val="006414"/>
              </a:buClr>
              <a:defRPr/>
            </a:pPr>
            <a:endParaRPr lang="de-DE" sz="1600" b="1" i="1" dirty="0">
              <a:solidFill>
                <a:srgbClr val="000000"/>
              </a:solidFill>
              <a:latin typeface="Arial" charset="0"/>
            </a:endParaRPr>
          </a:p>
          <a:p>
            <a:pPr>
              <a:buClr>
                <a:srgbClr val="006414"/>
              </a:buClr>
              <a:defRPr/>
            </a:pPr>
            <a:r>
              <a:rPr lang="de-DE" sz="1600" dirty="0">
                <a:solidFill>
                  <a:srgbClr val="000000"/>
                </a:solidFill>
                <a:latin typeface="Arial" charset="0"/>
              </a:rPr>
              <a:t> 	</a:t>
            </a:r>
          </a:p>
          <a:p>
            <a:pPr lvl="2">
              <a:buClr>
                <a:srgbClr val="006414"/>
              </a:buClr>
              <a:defRPr/>
            </a:pPr>
            <a:endParaRPr lang="en-US" sz="1600" b="1" dirty="0">
              <a:solidFill>
                <a:srgbClr val="4D925B"/>
              </a:solidFill>
              <a:latin typeface="Arial" charset="0"/>
            </a:endParaRPr>
          </a:p>
          <a:p>
            <a:pPr lvl="2">
              <a:buClr>
                <a:srgbClr val="006414"/>
              </a:buClr>
              <a:defRPr/>
            </a:pPr>
            <a:endParaRPr lang="en-US" sz="1600" b="1" dirty="0">
              <a:solidFill>
                <a:srgbClr val="4D925B"/>
              </a:solidFill>
              <a:latin typeface="Arial" charset="0"/>
            </a:endParaRPr>
          </a:p>
          <a:p>
            <a:pPr lvl="2">
              <a:buClr>
                <a:srgbClr val="006414"/>
              </a:buClr>
              <a:defRPr/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                           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lvl="2">
              <a:buClr>
                <a:srgbClr val="006414"/>
              </a:buClr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                        </a:t>
            </a:r>
          </a:p>
          <a:p>
            <a:pPr lvl="2">
              <a:buClr>
                <a:srgbClr val="006414"/>
              </a:buClr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                        </a:t>
            </a:r>
          </a:p>
          <a:p>
            <a:pPr lvl="2" algn="l">
              <a:buClr>
                <a:srgbClr val="006414"/>
              </a:buCl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                                           +    +     +      =  </a:t>
            </a:r>
            <a:r>
              <a:rPr lang="en-US" sz="2000" dirty="0">
                <a:solidFill>
                  <a:srgbClr val="006414">
                    <a:lumMod val="90000"/>
                    <a:lumOff val="10000"/>
                  </a:srgbClr>
                </a:solidFill>
                <a:latin typeface="Arial" charset="0"/>
              </a:rPr>
              <a:t>-5  to + 10cm H</a:t>
            </a:r>
            <a:r>
              <a:rPr lang="en-US" sz="2000" baseline="-25000" dirty="0">
                <a:solidFill>
                  <a:srgbClr val="006414">
                    <a:lumMod val="90000"/>
                    <a:lumOff val="10000"/>
                  </a:srgbClr>
                </a:solidFill>
                <a:latin typeface="Arial" charset="0"/>
              </a:rPr>
              <a:t>2</a:t>
            </a:r>
            <a:r>
              <a:rPr lang="en-US" sz="2000" dirty="0">
                <a:solidFill>
                  <a:srgbClr val="006414">
                    <a:lumMod val="90000"/>
                    <a:lumOff val="10000"/>
                  </a:srgbClr>
                </a:solidFill>
                <a:latin typeface="Arial" charset="0"/>
              </a:rPr>
              <a:t>0</a:t>
            </a:r>
          </a:p>
          <a:p>
            <a:pPr lvl="2">
              <a:buClr>
                <a:srgbClr val="006414"/>
              </a:buClr>
              <a:defRPr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HPD VOP IAP SA</a:t>
            </a:r>
            <a:endParaRPr lang="en-US" sz="1800" b="1" dirty="0">
              <a:solidFill>
                <a:srgbClr val="990000"/>
              </a:solidFill>
              <a:latin typeface="Arial" charset="0"/>
            </a:endParaRPr>
          </a:p>
          <a:p>
            <a:pPr lvl="2">
              <a:buClr>
                <a:srgbClr val="006414"/>
              </a:buClr>
              <a:defRPr/>
            </a:pPr>
            <a:endParaRPr lang="en-US" sz="2000" b="1" dirty="0">
              <a:solidFill>
                <a:srgbClr val="990000"/>
              </a:solidFill>
              <a:latin typeface="Arial" charset="0"/>
            </a:endParaRPr>
          </a:p>
          <a:p>
            <a:pPr lvl="2" algn="l">
              <a:buClr>
                <a:srgbClr val="006414"/>
              </a:buClr>
              <a:defRPr/>
            </a:pPr>
            <a:r>
              <a:rPr lang="en-US" sz="2000" b="1" dirty="0">
                <a:solidFill>
                  <a:srgbClr val="990000"/>
                </a:solidFill>
                <a:latin typeface="Arial" charset="0"/>
              </a:rPr>
              <a:t>                          HPD</a:t>
            </a:r>
            <a:r>
              <a:rPr lang="en-US" sz="2000" dirty="0">
                <a:solidFill>
                  <a:srgbClr val="990000"/>
                </a:solidFill>
                <a:latin typeface="Arial" charset="0"/>
              </a:rPr>
              <a:t> = hydrostatic pressure  difference </a:t>
            </a:r>
            <a:endParaRPr lang="en-US" sz="1800" b="1" dirty="0">
              <a:solidFill>
                <a:srgbClr val="990000"/>
              </a:solidFill>
              <a:latin typeface="Arial" charset="0"/>
            </a:endParaRPr>
          </a:p>
          <a:p>
            <a:pPr lvl="2" algn="l">
              <a:buClr>
                <a:srgbClr val="006414"/>
              </a:buClr>
              <a:defRPr/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                         VOP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=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valve opening pressure</a:t>
            </a:r>
          </a:p>
          <a:p>
            <a:pPr lvl="2" algn="l">
              <a:buClr>
                <a:srgbClr val="006414"/>
              </a:buClr>
              <a:defRPr/>
            </a:pPr>
            <a:r>
              <a:rPr lang="en-US" sz="2000" b="1" dirty="0">
                <a:solidFill>
                  <a:srgbClr val="000099"/>
                </a:solidFill>
                <a:latin typeface="Arial" charset="0"/>
              </a:rPr>
              <a:t>                           IAP </a:t>
            </a:r>
            <a:r>
              <a:rPr lang="en-US" sz="2000" dirty="0">
                <a:solidFill>
                  <a:srgbClr val="000099"/>
                </a:solidFill>
                <a:latin typeface="Arial" charset="0"/>
              </a:rPr>
              <a:t>=  intra-abdominal pressure</a:t>
            </a:r>
          </a:p>
          <a:p>
            <a:pPr lvl="2" algn="l">
              <a:buClr>
                <a:srgbClr val="006414"/>
              </a:buClr>
              <a:defRPr/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                          </a:t>
            </a:r>
            <a:r>
              <a:rPr lang="en-US" sz="2000" b="1" dirty="0">
                <a:solidFill>
                  <a:srgbClr val="006414"/>
                </a:solidFill>
                <a:latin typeface="Arial" charset="0"/>
              </a:rPr>
              <a:t>SA  </a:t>
            </a:r>
            <a:r>
              <a:rPr lang="en-US" sz="2000" dirty="0">
                <a:solidFill>
                  <a:srgbClr val="006414"/>
                </a:solidFill>
                <a:latin typeface="Arial" charset="0"/>
              </a:rPr>
              <a:t>=  gravitational shunt assistant</a:t>
            </a:r>
          </a:p>
          <a:p>
            <a:pPr lvl="2">
              <a:buClr>
                <a:srgbClr val="006414"/>
              </a:buClr>
              <a:defRPr/>
            </a:pPr>
            <a:endParaRPr lang="de-DE" sz="36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55650" y="2349500"/>
            <a:ext cx="1216025" cy="2790825"/>
            <a:chOff x="1298" y="1616"/>
            <a:chExt cx="575" cy="1270"/>
          </a:xfrm>
        </p:grpSpPr>
        <p:sp>
          <p:nvSpPr>
            <p:cNvPr id="25612" name="Oval 4"/>
            <p:cNvSpPr>
              <a:spLocks noChangeArrowheads="1"/>
            </p:cNvSpPr>
            <p:nvPr/>
          </p:nvSpPr>
          <p:spPr bwMode="auto">
            <a:xfrm>
              <a:off x="1351" y="1623"/>
              <a:ext cx="314" cy="2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  <a:buClr>
                  <a:srgbClr val="006414"/>
                </a:buClr>
              </a:pPr>
              <a:endParaRPr lang="de-DE" sz="1600" smtClean="0">
                <a:solidFill>
                  <a:srgbClr val="000000"/>
                </a:solidFill>
                <a:latin typeface="Book Antiqua" pitchFamily="18" charset="0"/>
              </a:endParaRPr>
            </a:p>
          </p:txBody>
        </p:sp>
        <p:sp>
          <p:nvSpPr>
            <p:cNvPr id="25613" name="Rectangle 5"/>
            <p:cNvSpPr>
              <a:spLocks noChangeArrowheads="1"/>
            </p:cNvSpPr>
            <p:nvPr/>
          </p:nvSpPr>
          <p:spPr bwMode="auto">
            <a:xfrm>
              <a:off x="1455" y="1883"/>
              <a:ext cx="105" cy="11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  <a:buClr>
                  <a:srgbClr val="006414"/>
                </a:buClr>
              </a:pPr>
              <a:endParaRPr lang="de-DE" sz="1600" smtClean="0">
                <a:solidFill>
                  <a:srgbClr val="000000"/>
                </a:solidFill>
                <a:latin typeface="Book Antiqua" pitchFamily="18" charset="0"/>
              </a:endParaRPr>
            </a:p>
          </p:txBody>
        </p:sp>
        <p:sp>
          <p:nvSpPr>
            <p:cNvPr id="25614" name="Oval 6"/>
            <p:cNvSpPr>
              <a:spLocks noChangeArrowheads="1"/>
            </p:cNvSpPr>
            <p:nvPr/>
          </p:nvSpPr>
          <p:spPr bwMode="auto">
            <a:xfrm>
              <a:off x="1298" y="1994"/>
              <a:ext cx="417" cy="8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  <a:buClr>
                  <a:srgbClr val="006414"/>
                </a:buClr>
              </a:pPr>
              <a:endParaRPr lang="de-DE" sz="1600" smtClean="0">
                <a:solidFill>
                  <a:srgbClr val="000000"/>
                </a:solidFill>
                <a:latin typeface="Book Antiqua" pitchFamily="18" charset="0"/>
              </a:endParaRPr>
            </a:p>
          </p:txBody>
        </p:sp>
        <p:sp>
          <p:nvSpPr>
            <p:cNvPr id="25615" name="Line 7"/>
            <p:cNvSpPr>
              <a:spLocks noChangeShapeType="1"/>
            </p:cNvSpPr>
            <p:nvPr/>
          </p:nvSpPr>
          <p:spPr bwMode="auto">
            <a:xfrm flipV="1">
              <a:off x="1508" y="1623"/>
              <a:ext cx="52" cy="11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buClr>
                  <a:srgbClr val="006414"/>
                </a:buClr>
              </a:pPr>
              <a:endParaRPr lang="en-US" sz="1600" smtClean="0">
                <a:solidFill>
                  <a:srgbClr val="000000"/>
                </a:solidFill>
                <a:latin typeface="Book Antiqua" pitchFamily="18" charset="0"/>
              </a:endParaRPr>
            </a:p>
          </p:txBody>
        </p:sp>
        <p:sp>
          <p:nvSpPr>
            <p:cNvPr id="25616" name="Line 8"/>
            <p:cNvSpPr>
              <a:spLocks noChangeShapeType="1"/>
            </p:cNvSpPr>
            <p:nvPr/>
          </p:nvSpPr>
          <p:spPr bwMode="auto">
            <a:xfrm flipV="1">
              <a:off x="1508" y="1957"/>
              <a:ext cx="52" cy="55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buClr>
                  <a:srgbClr val="006414"/>
                </a:buClr>
              </a:pPr>
              <a:endParaRPr lang="en-US" sz="1600" smtClean="0">
                <a:solidFill>
                  <a:srgbClr val="000000"/>
                </a:solidFill>
                <a:latin typeface="Book Antiqua" pitchFamily="18" charset="0"/>
              </a:endParaRPr>
            </a:p>
          </p:txBody>
        </p:sp>
        <p:sp>
          <p:nvSpPr>
            <p:cNvPr id="25617" name="Freeform 9"/>
            <p:cNvSpPr>
              <a:spLocks/>
            </p:cNvSpPr>
            <p:nvPr/>
          </p:nvSpPr>
          <p:spPr bwMode="auto">
            <a:xfrm>
              <a:off x="1560" y="1623"/>
              <a:ext cx="122" cy="334"/>
            </a:xfrm>
            <a:custGeom>
              <a:avLst/>
              <a:gdLst>
                <a:gd name="T0" fmla="*/ 0 w 106"/>
                <a:gd name="T1" fmla="*/ 0 h 408"/>
                <a:gd name="T2" fmla="*/ 9446 w 106"/>
                <a:gd name="T3" fmla="*/ 2 h 408"/>
                <a:gd name="T4" fmla="*/ 9446 w 106"/>
                <a:gd name="T5" fmla="*/ 2 h 408"/>
                <a:gd name="T6" fmla="*/ 0 w 106"/>
                <a:gd name="T7" fmla="*/ 2 h 4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"/>
                <a:gd name="T13" fmla="*/ 0 h 408"/>
                <a:gd name="T14" fmla="*/ 106 w 106"/>
                <a:gd name="T15" fmla="*/ 408 h 4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" h="408">
                  <a:moveTo>
                    <a:pt x="0" y="0"/>
                  </a:moveTo>
                  <a:cubicBezTo>
                    <a:pt x="38" y="22"/>
                    <a:pt x="76" y="45"/>
                    <a:pt x="91" y="90"/>
                  </a:cubicBezTo>
                  <a:cubicBezTo>
                    <a:pt x="106" y="135"/>
                    <a:pt x="106" y="219"/>
                    <a:pt x="91" y="272"/>
                  </a:cubicBezTo>
                  <a:cubicBezTo>
                    <a:pt x="76" y="325"/>
                    <a:pt x="15" y="385"/>
                    <a:pt x="0" y="40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buClr>
                  <a:srgbClr val="006414"/>
                </a:buClr>
              </a:pPr>
              <a:endParaRPr lang="de-DE" sz="1600" smtClean="0">
                <a:solidFill>
                  <a:srgbClr val="000000"/>
                </a:solidFill>
                <a:latin typeface="Book Antiqua" pitchFamily="18" charset="0"/>
              </a:endParaRPr>
            </a:p>
          </p:txBody>
        </p:sp>
        <p:sp>
          <p:nvSpPr>
            <p:cNvPr id="25618" name="Freeform 10"/>
            <p:cNvSpPr>
              <a:spLocks/>
            </p:cNvSpPr>
            <p:nvPr/>
          </p:nvSpPr>
          <p:spPr bwMode="auto">
            <a:xfrm>
              <a:off x="1298" y="2329"/>
              <a:ext cx="210" cy="37"/>
            </a:xfrm>
            <a:custGeom>
              <a:avLst/>
              <a:gdLst>
                <a:gd name="T0" fmla="*/ 0 w 182"/>
                <a:gd name="T1" fmla="*/ 0 h 91"/>
                <a:gd name="T2" fmla="*/ 10273 w 182"/>
                <a:gd name="T3" fmla="*/ 0 h 91"/>
                <a:gd name="T4" fmla="*/ 20425 w 182"/>
                <a:gd name="T5" fmla="*/ 0 h 91"/>
                <a:gd name="T6" fmla="*/ 0 60000 65536"/>
                <a:gd name="T7" fmla="*/ 0 60000 65536"/>
                <a:gd name="T8" fmla="*/ 0 60000 65536"/>
                <a:gd name="T9" fmla="*/ 0 w 182"/>
                <a:gd name="T10" fmla="*/ 0 h 91"/>
                <a:gd name="T11" fmla="*/ 182 w 182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2" h="91">
                  <a:moveTo>
                    <a:pt x="0" y="91"/>
                  </a:moveTo>
                  <a:cubicBezTo>
                    <a:pt x="30" y="45"/>
                    <a:pt x="61" y="0"/>
                    <a:pt x="91" y="0"/>
                  </a:cubicBezTo>
                  <a:cubicBezTo>
                    <a:pt x="121" y="0"/>
                    <a:pt x="167" y="76"/>
                    <a:pt x="182" y="9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buClr>
                  <a:srgbClr val="006414"/>
                </a:buClr>
              </a:pPr>
              <a:endParaRPr lang="de-DE" sz="1600" smtClean="0">
                <a:solidFill>
                  <a:srgbClr val="000000"/>
                </a:solidFill>
                <a:latin typeface="Book Antiqua" pitchFamily="18" charset="0"/>
              </a:endParaRPr>
            </a:p>
          </p:txBody>
        </p:sp>
        <p:sp>
          <p:nvSpPr>
            <p:cNvPr id="25619" name="Freeform 11"/>
            <p:cNvSpPr>
              <a:spLocks/>
            </p:cNvSpPr>
            <p:nvPr/>
          </p:nvSpPr>
          <p:spPr bwMode="auto">
            <a:xfrm>
              <a:off x="1508" y="2329"/>
              <a:ext cx="210" cy="37"/>
            </a:xfrm>
            <a:custGeom>
              <a:avLst/>
              <a:gdLst>
                <a:gd name="T0" fmla="*/ 0 w 182"/>
                <a:gd name="T1" fmla="*/ 0 h 91"/>
                <a:gd name="T2" fmla="*/ 10273 w 182"/>
                <a:gd name="T3" fmla="*/ 0 h 91"/>
                <a:gd name="T4" fmla="*/ 20425 w 182"/>
                <a:gd name="T5" fmla="*/ 0 h 91"/>
                <a:gd name="T6" fmla="*/ 0 60000 65536"/>
                <a:gd name="T7" fmla="*/ 0 60000 65536"/>
                <a:gd name="T8" fmla="*/ 0 60000 65536"/>
                <a:gd name="T9" fmla="*/ 0 w 182"/>
                <a:gd name="T10" fmla="*/ 0 h 91"/>
                <a:gd name="T11" fmla="*/ 182 w 182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2" h="91">
                  <a:moveTo>
                    <a:pt x="0" y="91"/>
                  </a:moveTo>
                  <a:cubicBezTo>
                    <a:pt x="30" y="45"/>
                    <a:pt x="61" y="0"/>
                    <a:pt x="91" y="0"/>
                  </a:cubicBezTo>
                  <a:cubicBezTo>
                    <a:pt x="121" y="0"/>
                    <a:pt x="167" y="76"/>
                    <a:pt x="182" y="9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buClr>
                  <a:srgbClr val="006414"/>
                </a:buClr>
              </a:pPr>
              <a:endParaRPr lang="de-DE" sz="1600" smtClean="0">
                <a:solidFill>
                  <a:srgbClr val="000000"/>
                </a:solidFill>
                <a:latin typeface="Book Antiqua" pitchFamily="18" charset="0"/>
              </a:endParaRPr>
            </a:p>
          </p:txBody>
        </p:sp>
        <p:sp>
          <p:nvSpPr>
            <p:cNvPr id="25620" name="Freeform 12"/>
            <p:cNvSpPr>
              <a:spLocks/>
            </p:cNvSpPr>
            <p:nvPr/>
          </p:nvSpPr>
          <p:spPr bwMode="auto">
            <a:xfrm>
              <a:off x="1455" y="2515"/>
              <a:ext cx="166" cy="186"/>
            </a:xfrm>
            <a:custGeom>
              <a:avLst/>
              <a:gdLst>
                <a:gd name="T0" fmla="*/ 4973 w 144"/>
                <a:gd name="T1" fmla="*/ 0 h 227"/>
                <a:gd name="T2" fmla="*/ 14844 w 144"/>
                <a:gd name="T3" fmla="*/ 2 h 227"/>
                <a:gd name="T4" fmla="*/ 0 w 144"/>
                <a:gd name="T5" fmla="*/ 2 h 227"/>
                <a:gd name="T6" fmla="*/ 0 60000 65536"/>
                <a:gd name="T7" fmla="*/ 0 60000 65536"/>
                <a:gd name="T8" fmla="*/ 0 60000 65536"/>
                <a:gd name="T9" fmla="*/ 0 w 144"/>
                <a:gd name="T10" fmla="*/ 0 h 227"/>
                <a:gd name="T11" fmla="*/ 144 w 144"/>
                <a:gd name="T12" fmla="*/ 227 h 2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227">
                  <a:moveTo>
                    <a:pt x="46" y="0"/>
                  </a:moveTo>
                  <a:cubicBezTo>
                    <a:pt x="95" y="72"/>
                    <a:pt x="144" y="144"/>
                    <a:pt x="136" y="182"/>
                  </a:cubicBezTo>
                  <a:cubicBezTo>
                    <a:pt x="128" y="220"/>
                    <a:pt x="23" y="220"/>
                    <a:pt x="0" y="227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buClr>
                  <a:srgbClr val="006414"/>
                </a:buClr>
              </a:pPr>
              <a:endParaRPr lang="de-DE" sz="1600" smtClean="0">
                <a:solidFill>
                  <a:srgbClr val="000000"/>
                </a:solidFill>
                <a:latin typeface="Book Antiqua" pitchFamily="18" charset="0"/>
              </a:endParaRPr>
            </a:p>
          </p:txBody>
        </p:sp>
        <p:sp>
          <p:nvSpPr>
            <p:cNvPr id="25621" name="Line 13"/>
            <p:cNvSpPr>
              <a:spLocks noChangeShapeType="1"/>
            </p:cNvSpPr>
            <p:nvPr/>
          </p:nvSpPr>
          <p:spPr bwMode="auto">
            <a:xfrm>
              <a:off x="1611" y="1697"/>
              <a:ext cx="26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buClr>
                  <a:srgbClr val="006414"/>
                </a:buClr>
              </a:pPr>
              <a:endParaRPr lang="en-US" sz="1600" smtClean="0">
                <a:solidFill>
                  <a:srgbClr val="000000"/>
                </a:solidFill>
                <a:latin typeface="Book Antiqua" pitchFamily="18" charset="0"/>
              </a:endParaRPr>
            </a:p>
          </p:txBody>
        </p:sp>
        <p:sp>
          <p:nvSpPr>
            <p:cNvPr id="25622" name="Line 14"/>
            <p:cNvSpPr>
              <a:spLocks noChangeShapeType="1"/>
            </p:cNvSpPr>
            <p:nvPr/>
          </p:nvSpPr>
          <p:spPr bwMode="auto">
            <a:xfrm>
              <a:off x="1611" y="2366"/>
              <a:ext cx="26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buClr>
                  <a:srgbClr val="006414"/>
                </a:buClr>
              </a:pPr>
              <a:endParaRPr lang="en-US" sz="1600" smtClean="0">
                <a:solidFill>
                  <a:srgbClr val="000000"/>
                </a:solidFill>
                <a:latin typeface="Book Antiqua" pitchFamily="18" charset="0"/>
              </a:endParaRPr>
            </a:p>
          </p:txBody>
        </p:sp>
        <p:sp>
          <p:nvSpPr>
            <p:cNvPr id="25623" name="Line 15"/>
            <p:cNvSpPr>
              <a:spLocks noChangeShapeType="1"/>
            </p:cNvSpPr>
            <p:nvPr/>
          </p:nvSpPr>
          <p:spPr bwMode="auto">
            <a:xfrm>
              <a:off x="1821" y="1697"/>
              <a:ext cx="0" cy="1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buClr>
                  <a:srgbClr val="006414"/>
                </a:buClr>
              </a:pPr>
              <a:endParaRPr lang="en-US" sz="1600" smtClean="0">
                <a:solidFill>
                  <a:srgbClr val="000000"/>
                </a:solidFill>
                <a:latin typeface="Book Antiqua" pitchFamily="18" charset="0"/>
              </a:endParaRPr>
            </a:p>
          </p:txBody>
        </p:sp>
        <p:sp>
          <p:nvSpPr>
            <p:cNvPr id="25624" name="Line 16"/>
            <p:cNvSpPr>
              <a:spLocks noChangeShapeType="1"/>
            </p:cNvSpPr>
            <p:nvPr/>
          </p:nvSpPr>
          <p:spPr bwMode="auto">
            <a:xfrm>
              <a:off x="1821" y="2143"/>
              <a:ext cx="0" cy="22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  <a:buClr>
                  <a:srgbClr val="006414"/>
                </a:buClr>
              </a:pPr>
              <a:endParaRPr lang="en-US" sz="1600" smtClean="0">
                <a:solidFill>
                  <a:srgbClr val="000000"/>
                </a:solidFill>
                <a:latin typeface="Book Antiqua" pitchFamily="18" charset="0"/>
              </a:endParaRPr>
            </a:p>
          </p:txBody>
        </p:sp>
        <p:sp>
          <p:nvSpPr>
            <p:cNvPr id="25625" name="Oval 17"/>
            <p:cNvSpPr>
              <a:spLocks noChangeArrowheads="1"/>
            </p:cNvSpPr>
            <p:nvPr/>
          </p:nvSpPr>
          <p:spPr bwMode="auto">
            <a:xfrm flipH="1">
              <a:off x="1546" y="1616"/>
              <a:ext cx="26" cy="1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  <a:buClr>
                  <a:srgbClr val="006414"/>
                </a:buClr>
              </a:pPr>
              <a:endParaRPr lang="de-DE" sz="1600" smtClean="0">
                <a:solidFill>
                  <a:srgbClr val="000000"/>
                </a:solidFill>
                <a:latin typeface="Book Antiqua" pitchFamily="18" charset="0"/>
              </a:endParaRPr>
            </a:p>
          </p:txBody>
        </p:sp>
        <p:sp>
          <p:nvSpPr>
            <p:cNvPr id="25626" name="Oval 18"/>
            <p:cNvSpPr>
              <a:spLocks noChangeArrowheads="1"/>
            </p:cNvSpPr>
            <p:nvPr/>
          </p:nvSpPr>
          <p:spPr bwMode="auto">
            <a:xfrm flipH="1">
              <a:off x="1547" y="1949"/>
              <a:ext cx="26" cy="1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  <a:buClr>
                  <a:srgbClr val="006414"/>
                </a:buClr>
              </a:pPr>
              <a:endParaRPr lang="de-DE" sz="1600" smtClean="0">
                <a:solidFill>
                  <a:srgbClr val="000000"/>
                </a:solidFill>
                <a:latin typeface="Book Antiqua" pitchFamily="18" charset="0"/>
              </a:endParaRPr>
            </a:p>
          </p:txBody>
        </p:sp>
        <p:sp>
          <p:nvSpPr>
            <p:cNvPr id="25627" name="Oval 19"/>
            <p:cNvSpPr>
              <a:spLocks noChangeArrowheads="1"/>
            </p:cNvSpPr>
            <p:nvPr/>
          </p:nvSpPr>
          <p:spPr bwMode="auto">
            <a:xfrm flipH="1">
              <a:off x="1500" y="2507"/>
              <a:ext cx="26" cy="1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  <a:buClr>
                  <a:srgbClr val="006414"/>
                </a:buClr>
              </a:pPr>
              <a:endParaRPr lang="de-DE" sz="1600" smtClean="0">
                <a:solidFill>
                  <a:srgbClr val="000000"/>
                </a:solidFill>
                <a:latin typeface="Book Antiqua" pitchFamily="18" charset="0"/>
              </a:endParaRPr>
            </a:p>
          </p:txBody>
        </p:sp>
      </p:grpSp>
      <p:sp>
        <p:nvSpPr>
          <p:cNvPr id="25604" name="Text Box 20"/>
          <p:cNvSpPr txBox="1">
            <a:spLocks noChangeArrowheads="1"/>
          </p:cNvSpPr>
          <p:nvPr/>
        </p:nvSpPr>
        <p:spPr bwMode="auto">
          <a:xfrm>
            <a:off x="1474788" y="3068638"/>
            <a:ext cx="666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6414"/>
              </a:buClr>
            </a:pPr>
            <a:r>
              <a:rPr lang="de-DE" sz="1800" smtClean="0">
                <a:solidFill>
                  <a:srgbClr val="000000"/>
                </a:solidFill>
                <a:latin typeface="Book Antiqua" pitchFamily="18" charset="0"/>
              </a:rPr>
              <a:t>HPD</a:t>
            </a:r>
          </a:p>
        </p:txBody>
      </p:sp>
      <p:sp>
        <p:nvSpPr>
          <p:cNvPr id="25605" name="Rectangle 2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1440" tIns="45720" rIns="91440"/>
          <a:lstStyle/>
          <a:p>
            <a:pPr eaLnBrk="1" hangingPunct="1"/>
            <a:r>
              <a:rPr lang="de-DE" smtClean="0"/>
              <a:t>Calculation of ICP in vp-shunted patients</a:t>
            </a:r>
          </a:p>
        </p:txBody>
      </p:sp>
      <p:cxnSp>
        <p:nvCxnSpPr>
          <p:cNvPr id="25606" name="Gerade Verbindung mit Pfeil 22"/>
          <p:cNvCxnSpPr>
            <a:cxnSpLocks noChangeShapeType="1"/>
          </p:cNvCxnSpPr>
          <p:nvPr/>
        </p:nvCxnSpPr>
        <p:spPr bwMode="auto">
          <a:xfrm rot="16200000" flipH="1">
            <a:off x="2965450" y="3106738"/>
            <a:ext cx="1928813" cy="1587"/>
          </a:xfrm>
          <a:prstGeom prst="straightConnector1">
            <a:avLst/>
          </a:prstGeom>
          <a:noFill/>
          <a:ln w="31750" algn="ctr">
            <a:solidFill>
              <a:srgbClr val="990000"/>
            </a:solidFill>
            <a:round/>
            <a:headEnd/>
            <a:tailEnd type="arrow" w="med" len="med"/>
          </a:ln>
        </p:spPr>
      </p:cxnSp>
      <p:cxnSp>
        <p:nvCxnSpPr>
          <p:cNvPr id="24" name="Gerade Verbindung mit Pfeil 23"/>
          <p:cNvCxnSpPr/>
          <p:nvPr/>
        </p:nvCxnSpPr>
        <p:spPr bwMode="auto">
          <a:xfrm rot="5400000" flipH="1" flipV="1">
            <a:off x="4041775" y="3746500"/>
            <a:ext cx="635000" cy="0"/>
          </a:xfrm>
          <a:prstGeom prst="straightConnector1">
            <a:avLst/>
          </a:prstGeom>
          <a:noFill/>
          <a:ln w="3175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608" name="Gerade Verbindung mit Pfeil 24"/>
          <p:cNvCxnSpPr>
            <a:cxnSpLocks noChangeShapeType="1"/>
          </p:cNvCxnSpPr>
          <p:nvPr/>
        </p:nvCxnSpPr>
        <p:spPr bwMode="auto">
          <a:xfrm rot="5400000" flipH="1" flipV="1">
            <a:off x="4579144" y="3852069"/>
            <a:ext cx="419100" cy="1588"/>
          </a:xfrm>
          <a:prstGeom prst="straightConnector1">
            <a:avLst/>
          </a:prstGeom>
          <a:noFill/>
          <a:ln w="31750" algn="ctr">
            <a:solidFill>
              <a:srgbClr val="000099"/>
            </a:solidFill>
            <a:round/>
            <a:headEnd/>
            <a:tailEnd type="arrow" w="med" len="med"/>
          </a:ln>
        </p:spPr>
      </p:cxnSp>
      <p:cxnSp>
        <p:nvCxnSpPr>
          <p:cNvPr id="25609" name="Gerade Verbindung mit Pfeil 25"/>
          <p:cNvCxnSpPr>
            <a:cxnSpLocks noChangeShapeType="1"/>
          </p:cNvCxnSpPr>
          <p:nvPr/>
        </p:nvCxnSpPr>
        <p:spPr bwMode="auto">
          <a:xfrm rot="5400000" flipH="1" flipV="1">
            <a:off x="4755356" y="3531394"/>
            <a:ext cx="1063625" cy="1588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5610" name="Foliennummernplatzhalter 2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E0A4F84-155C-43C3-8464-3FBF86EC8558}" type="slidenum">
              <a:rPr lang="de-DE" smtClean="0">
                <a:solidFill>
                  <a:srgbClr val="000000"/>
                </a:solidFill>
              </a:rPr>
              <a:pPr/>
              <a:t>44</a:t>
            </a:fld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25611" name="Fußzeilenplatzhalter 2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Dept. of Neurosurgery, Asklepios Klinik Hamburg Altona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VP– Shunt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8351837" cy="468153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de-DE" sz="2800" dirty="0" err="1" smtClean="0">
                <a:solidFill>
                  <a:schemeClr val="tx1"/>
                </a:solidFill>
              </a:rPr>
              <a:t>pre-op</a:t>
            </a:r>
            <a:r>
              <a:rPr lang="de-DE" sz="2800" dirty="0" smtClean="0">
                <a:solidFill>
                  <a:schemeClr val="tx1"/>
                </a:solidFill>
              </a:rPr>
              <a:t>. </a:t>
            </a:r>
            <a:r>
              <a:rPr lang="de-DE" sz="2800" dirty="0" err="1" smtClean="0">
                <a:solidFill>
                  <a:schemeClr val="tx1"/>
                </a:solidFill>
              </a:rPr>
              <a:t>Diagnostics</a:t>
            </a:r>
            <a:endParaRPr lang="de-DE" sz="2800" dirty="0" smtClean="0">
              <a:solidFill>
                <a:schemeClr val="tx1"/>
              </a:solidFill>
            </a:endParaRPr>
          </a:p>
          <a:p>
            <a:pPr marL="0" indent="0" eaLnBrk="1" hangingPunct="1"/>
            <a:endParaRPr lang="de-DE" sz="500" dirty="0" smtClean="0">
              <a:solidFill>
                <a:schemeClr val="tx1"/>
              </a:solidFill>
            </a:endParaRPr>
          </a:p>
          <a:p>
            <a:pPr marL="0" indent="0" eaLnBrk="1" hangingPunct="1"/>
            <a:r>
              <a:rPr lang="de-DE" sz="2400" dirty="0" err="1" smtClean="0">
                <a:solidFill>
                  <a:schemeClr val="tx1"/>
                </a:solidFill>
              </a:rPr>
              <a:t>Symptomatic</a:t>
            </a:r>
            <a:r>
              <a:rPr lang="de-DE" sz="2400" dirty="0" smtClean="0">
                <a:solidFill>
                  <a:schemeClr val="tx1"/>
                </a:solidFill>
              </a:rPr>
              <a:t> „</a:t>
            </a:r>
            <a:r>
              <a:rPr lang="de-DE" sz="2400" dirty="0" err="1" smtClean="0">
                <a:solidFill>
                  <a:schemeClr val="tx1"/>
                </a:solidFill>
              </a:rPr>
              <a:t>high</a:t>
            </a:r>
            <a:r>
              <a:rPr lang="de-DE" sz="2400" dirty="0" smtClean="0">
                <a:solidFill>
                  <a:schemeClr val="tx1"/>
                </a:solidFill>
              </a:rPr>
              <a:t> – </a:t>
            </a:r>
            <a:r>
              <a:rPr lang="de-DE" sz="2400" dirty="0" err="1" smtClean="0">
                <a:solidFill>
                  <a:schemeClr val="tx1"/>
                </a:solidFill>
              </a:rPr>
              <a:t>pressure</a:t>
            </a:r>
            <a:r>
              <a:rPr lang="de-DE" sz="2400" dirty="0" smtClean="0">
                <a:solidFill>
                  <a:schemeClr val="tx1"/>
                </a:solidFill>
              </a:rPr>
              <a:t>“ </a:t>
            </a:r>
            <a:r>
              <a:rPr lang="de-DE" sz="2400" dirty="0" err="1" smtClean="0">
                <a:solidFill>
                  <a:schemeClr val="tx1"/>
                </a:solidFill>
              </a:rPr>
              <a:t>or</a:t>
            </a:r>
            <a:r>
              <a:rPr lang="de-DE" sz="2400" dirty="0" smtClean="0">
                <a:solidFill>
                  <a:schemeClr val="tx1"/>
                </a:solidFill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</a:rPr>
              <a:t>acute</a:t>
            </a:r>
            <a:r>
              <a:rPr lang="de-DE" sz="2400" dirty="0" smtClean="0">
                <a:solidFill>
                  <a:schemeClr val="tx1"/>
                </a:solidFill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</a:rPr>
              <a:t>hydrocephalus</a:t>
            </a:r>
            <a:r>
              <a:rPr lang="de-DE" sz="2400" dirty="0" smtClean="0">
                <a:solidFill>
                  <a:schemeClr val="tx1"/>
                </a:solidFill>
              </a:rPr>
              <a:t>:</a:t>
            </a:r>
          </a:p>
          <a:p>
            <a:pPr marL="0" indent="0" eaLnBrk="1" hangingPunct="1">
              <a:buFont typeface="Symbol" pitchFamily="18" charset="2"/>
              <a:buChar char="-"/>
            </a:pPr>
            <a:r>
              <a:rPr lang="de-DE" sz="2400" dirty="0" smtClean="0">
                <a:solidFill>
                  <a:schemeClr val="tx1"/>
                </a:solidFill>
              </a:rPr>
              <a:t>           </a:t>
            </a:r>
            <a:r>
              <a:rPr lang="de-DE" sz="2400" dirty="0" err="1" smtClean="0">
                <a:solidFill>
                  <a:schemeClr val="tx1"/>
                </a:solidFill>
              </a:rPr>
              <a:t>clinical</a:t>
            </a:r>
            <a:r>
              <a:rPr lang="de-DE" sz="2400" dirty="0" smtClean="0">
                <a:solidFill>
                  <a:schemeClr val="tx1"/>
                </a:solidFill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</a:rPr>
              <a:t>evaluation</a:t>
            </a:r>
            <a:endParaRPr lang="de-DE" sz="2400" dirty="0" smtClean="0">
              <a:solidFill>
                <a:schemeClr val="tx1"/>
              </a:solidFill>
            </a:endParaRPr>
          </a:p>
          <a:p>
            <a:pPr marL="0" indent="0" eaLnBrk="1" hangingPunct="1">
              <a:buFont typeface="Symbol" pitchFamily="18" charset="2"/>
              <a:buChar char="-"/>
            </a:pPr>
            <a:r>
              <a:rPr lang="de-DE" sz="2400" dirty="0" smtClean="0">
                <a:solidFill>
                  <a:schemeClr val="tx1"/>
                </a:solidFill>
              </a:rPr>
              <a:t>  </a:t>
            </a:r>
            <a:r>
              <a:rPr lang="de-DE" sz="2400" dirty="0" err="1" smtClean="0">
                <a:solidFill>
                  <a:schemeClr val="tx1"/>
                </a:solidFill>
              </a:rPr>
              <a:t>and</a:t>
            </a:r>
            <a:r>
              <a:rPr lang="de-DE" sz="2400" dirty="0" smtClean="0">
                <a:solidFill>
                  <a:schemeClr val="tx1"/>
                </a:solidFill>
              </a:rPr>
              <a:t>  </a:t>
            </a:r>
            <a:r>
              <a:rPr lang="de-DE" sz="2400" dirty="0" err="1" smtClean="0">
                <a:solidFill>
                  <a:schemeClr val="tx1"/>
                </a:solidFill>
              </a:rPr>
              <a:t>imaging</a:t>
            </a:r>
            <a:r>
              <a:rPr lang="de-DE" sz="2400" dirty="0" smtClean="0">
                <a:solidFill>
                  <a:schemeClr val="tx1"/>
                </a:solidFill>
              </a:rPr>
              <a:t> (</a:t>
            </a:r>
            <a:r>
              <a:rPr lang="de-DE" sz="2400" dirty="0" smtClean="0">
                <a:solidFill>
                  <a:srgbClr val="800000"/>
                </a:solidFill>
              </a:rPr>
              <a:t>MRI</a:t>
            </a:r>
            <a:r>
              <a:rPr lang="de-DE" sz="2400" dirty="0" smtClean="0">
                <a:solidFill>
                  <a:schemeClr val="tx1"/>
                </a:solidFill>
              </a:rPr>
              <a:t>/CCT)</a:t>
            </a:r>
          </a:p>
          <a:p>
            <a:pPr marL="0" indent="0" eaLnBrk="1" hangingPunct="1"/>
            <a:endParaRPr lang="de-DE" sz="2400" dirty="0" smtClean="0">
              <a:solidFill>
                <a:schemeClr val="tx1"/>
              </a:solidFill>
            </a:endParaRPr>
          </a:p>
          <a:p>
            <a:pPr marL="0" indent="0" eaLnBrk="1" hangingPunct="1"/>
            <a:r>
              <a:rPr lang="de-DE" sz="2400" dirty="0" smtClean="0">
                <a:solidFill>
                  <a:schemeClr val="tx1"/>
                </a:solidFill>
              </a:rPr>
              <a:t>Normal </a:t>
            </a:r>
            <a:r>
              <a:rPr lang="de-DE" sz="2400" dirty="0" err="1" smtClean="0">
                <a:solidFill>
                  <a:schemeClr val="tx1"/>
                </a:solidFill>
              </a:rPr>
              <a:t>pressure</a:t>
            </a:r>
            <a:r>
              <a:rPr lang="de-DE" sz="2400" dirty="0" smtClean="0">
                <a:solidFill>
                  <a:schemeClr val="tx1"/>
                </a:solidFill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</a:rPr>
              <a:t>hydrocephalus</a:t>
            </a:r>
            <a:r>
              <a:rPr lang="de-DE" sz="2400" dirty="0" smtClean="0">
                <a:solidFill>
                  <a:schemeClr val="tx1"/>
                </a:solidFill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</a:rPr>
              <a:t>or</a:t>
            </a:r>
            <a:r>
              <a:rPr lang="de-DE" sz="2400" dirty="0" smtClean="0">
                <a:solidFill>
                  <a:schemeClr val="tx1"/>
                </a:solidFill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</a:rPr>
              <a:t>chronic</a:t>
            </a:r>
            <a:r>
              <a:rPr lang="de-DE" sz="2400" dirty="0" smtClean="0">
                <a:solidFill>
                  <a:schemeClr val="tx1"/>
                </a:solidFill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</a:rPr>
              <a:t>hydrocephalus</a:t>
            </a:r>
            <a:endParaRPr lang="de-DE" sz="2400" dirty="0" smtClean="0">
              <a:solidFill>
                <a:schemeClr val="tx1"/>
              </a:solidFill>
            </a:endParaRPr>
          </a:p>
          <a:p>
            <a:pPr marL="0" indent="0" eaLnBrk="1" hangingPunct="1">
              <a:buFont typeface="Symbol" pitchFamily="18" charset="2"/>
              <a:buChar char="-"/>
            </a:pPr>
            <a:r>
              <a:rPr lang="de-DE" sz="2400" dirty="0" smtClean="0">
                <a:solidFill>
                  <a:schemeClr val="tx1"/>
                </a:solidFill>
              </a:rPr>
              <a:t>             </a:t>
            </a:r>
            <a:r>
              <a:rPr lang="de-DE" sz="2400" dirty="0" err="1" smtClean="0">
                <a:solidFill>
                  <a:schemeClr val="tx1"/>
                </a:solidFill>
              </a:rPr>
              <a:t>clinical</a:t>
            </a:r>
            <a:r>
              <a:rPr lang="de-DE" sz="2400" dirty="0" smtClean="0">
                <a:solidFill>
                  <a:schemeClr val="tx1"/>
                </a:solidFill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</a:rPr>
              <a:t>evaluation</a:t>
            </a:r>
            <a:endParaRPr lang="de-DE" sz="2400" dirty="0" smtClean="0">
              <a:solidFill>
                <a:schemeClr val="tx1"/>
              </a:solidFill>
            </a:endParaRPr>
          </a:p>
          <a:p>
            <a:pPr marL="0" indent="0" eaLnBrk="1" hangingPunct="1">
              <a:buFont typeface="Symbol" pitchFamily="18" charset="2"/>
              <a:buChar char="-"/>
            </a:pPr>
            <a:r>
              <a:rPr lang="de-DE" sz="2400" dirty="0" smtClean="0">
                <a:solidFill>
                  <a:schemeClr val="tx1"/>
                </a:solidFill>
              </a:rPr>
              <a:t>             </a:t>
            </a:r>
            <a:r>
              <a:rPr lang="de-DE" sz="2400" dirty="0" err="1" smtClean="0">
                <a:solidFill>
                  <a:schemeClr val="tx1"/>
                </a:solidFill>
              </a:rPr>
              <a:t>imaging</a:t>
            </a:r>
            <a:r>
              <a:rPr lang="de-DE" sz="2400" dirty="0" smtClean="0">
                <a:solidFill>
                  <a:schemeClr val="tx1"/>
                </a:solidFill>
              </a:rPr>
              <a:t> (</a:t>
            </a:r>
            <a:r>
              <a:rPr lang="de-DE" sz="2400" dirty="0" smtClean="0">
                <a:solidFill>
                  <a:srgbClr val="800000"/>
                </a:solidFill>
              </a:rPr>
              <a:t>MRI</a:t>
            </a:r>
            <a:r>
              <a:rPr lang="de-DE" sz="2400" dirty="0" smtClean="0">
                <a:solidFill>
                  <a:schemeClr val="tx1"/>
                </a:solidFill>
              </a:rPr>
              <a:t>/CCT)</a:t>
            </a:r>
          </a:p>
          <a:p>
            <a:pPr marL="0" indent="0" eaLnBrk="1" hangingPunct="1">
              <a:buFont typeface="Symbol" pitchFamily="18" charset="2"/>
              <a:buChar char="-"/>
            </a:pPr>
            <a:r>
              <a:rPr lang="de-DE" sz="2400" dirty="0" smtClean="0">
                <a:solidFill>
                  <a:schemeClr val="tx1"/>
                </a:solidFill>
              </a:rPr>
              <a:t>    </a:t>
            </a:r>
            <a:r>
              <a:rPr lang="de-DE" sz="2400" dirty="0" err="1" smtClean="0">
                <a:solidFill>
                  <a:schemeClr val="tx1"/>
                </a:solidFill>
              </a:rPr>
              <a:t>and</a:t>
            </a:r>
            <a:r>
              <a:rPr lang="de-DE" sz="2400" i="1" dirty="0" smtClean="0">
                <a:solidFill>
                  <a:schemeClr val="tx1"/>
                </a:solidFill>
              </a:rPr>
              <a:t>  </a:t>
            </a:r>
            <a:r>
              <a:rPr lang="de-DE" sz="2400" i="1" dirty="0" smtClean="0">
                <a:solidFill>
                  <a:srgbClr val="800000"/>
                </a:solidFill>
              </a:rPr>
              <a:t>spinal </a:t>
            </a:r>
            <a:r>
              <a:rPr lang="de-DE" sz="2400" i="1" dirty="0" err="1" smtClean="0">
                <a:solidFill>
                  <a:srgbClr val="800000"/>
                </a:solidFill>
              </a:rPr>
              <a:t>tap</a:t>
            </a:r>
            <a:r>
              <a:rPr lang="de-DE" sz="2400" i="1" dirty="0" smtClean="0">
                <a:solidFill>
                  <a:srgbClr val="800000"/>
                </a:solidFill>
              </a:rPr>
              <a:t> </a:t>
            </a:r>
            <a:r>
              <a:rPr lang="de-DE" sz="2400" i="1" dirty="0" err="1" smtClean="0">
                <a:solidFill>
                  <a:srgbClr val="800000"/>
                </a:solidFill>
              </a:rPr>
              <a:t>test</a:t>
            </a:r>
            <a:endParaRPr lang="de-DE" sz="2400" i="1" dirty="0" smtClean="0">
              <a:solidFill>
                <a:srgbClr val="800000"/>
              </a:solidFill>
            </a:endParaRPr>
          </a:p>
          <a:p>
            <a:pPr marL="0" indent="0" eaLnBrk="1" hangingPunct="1">
              <a:buNone/>
            </a:pPr>
            <a:r>
              <a:rPr lang="de-DE" sz="2400" dirty="0" smtClean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6E0E74-5A2B-4086-84EC-92B2A9E7C412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NMR T1 axial normal2"/>
          <p:cNvPicPr>
            <a:picLocks noChangeAspect="1" noChangeArrowheads="1"/>
          </p:cNvPicPr>
          <p:nvPr/>
        </p:nvPicPr>
        <p:blipFill>
          <a:blip r:embed="rId3" cstate="print"/>
          <a:srcRect r="64972"/>
          <a:stretch>
            <a:fillRect/>
          </a:stretch>
        </p:blipFill>
        <p:spPr bwMode="auto">
          <a:xfrm>
            <a:off x="900113" y="1773238"/>
            <a:ext cx="3214687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6" descr="NMR T1 axial NPH"/>
          <p:cNvPicPr>
            <a:picLocks noChangeAspect="1" noChangeArrowheads="1"/>
          </p:cNvPicPr>
          <p:nvPr/>
        </p:nvPicPr>
        <p:blipFill>
          <a:blip r:embed="rId4" cstate="print"/>
          <a:srcRect r="14091"/>
          <a:stretch>
            <a:fillRect/>
          </a:stretch>
        </p:blipFill>
        <p:spPr bwMode="auto">
          <a:xfrm>
            <a:off x="4500563" y="1773238"/>
            <a:ext cx="360045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7"/>
          <p:cNvSpPr txBox="1">
            <a:spLocks noChangeArrowheads="1"/>
          </p:cNvSpPr>
          <p:nvPr/>
        </p:nvSpPr>
        <p:spPr bwMode="auto">
          <a:xfrm>
            <a:off x="1363663" y="5661025"/>
            <a:ext cx="5656262" cy="8302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         normal 			enlarged</a:t>
            </a:r>
          </a:p>
          <a:p>
            <a:r>
              <a:rPr lang="de-DE"/>
              <a:t>ventricles</a:t>
            </a:r>
          </a:p>
        </p:txBody>
      </p:sp>
      <p:sp>
        <p:nvSpPr>
          <p:cNvPr id="26629" name="Rectangle 9"/>
          <p:cNvSpPr>
            <a:spLocks noChangeArrowheads="1"/>
          </p:cNvSpPr>
          <p:nvPr/>
        </p:nvSpPr>
        <p:spPr bwMode="auto">
          <a:xfrm rot="10800000" flipV="1">
            <a:off x="395288" y="500063"/>
            <a:ext cx="79248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r>
              <a:rPr lang="de-DE">
                <a:solidFill>
                  <a:srgbClr val="FFFFFF"/>
                </a:solidFill>
              </a:rPr>
              <a:t>Hydrocephalus and Imaging  -    MRI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6E0E74-5A2B-4086-84EC-92B2A9E7C412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357188" y="857250"/>
            <a:ext cx="83534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Char char="•"/>
            </a:pPr>
            <a:endParaRPr lang="de-DE" sz="3200">
              <a:latin typeface="Arial" charset="0"/>
            </a:endParaRPr>
          </a:p>
          <a:p>
            <a:pPr lvl="1" algn="l"/>
            <a:r>
              <a:rPr lang="de-DE" sz="3200">
                <a:latin typeface="Arial" charset="0"/>
              </a:rPr>
              <a:t>Who has a symptomatic hydrocephalus?</a:t>
            </a:r>
          </a:p>
          <a:p>
            <a:pPr algn="l"/>
            <a:endParaRPr lang="de-DE">
              <a:latin typeface="Arial" charset="0"/>
            </a:endParaRPr>
          </a:p>
          <a:p>
            <a:pPr algn="l"/>
            <a:r>
              <a:rPr lang="de-DE">
                <a:latin typeface="Arial" charset="0"/>
              </a:rPr>
              <a:t>                  Pat. A                                  Pat. B</a:t>
            </a:r>
          </a:p>
          <a:p>
            <a:pPr lvl="1" algn="l">
              <a:buFontTx/>
              <a:buChar char="•"/>
            </a:pPr>
            <a:endParaRPr lang="de-DE" sz="3200">
              <a:latin typeface="Arial" charset="0"/>
            </a:endParaRPr>
          </a:p>
        </p:txBody>
      </p:sp>
      <p:pic>
        <p:nvPicPr>
          <p:cNvPr id="30723" name="Picture 6" descr="Behrens-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8" y="2786063"/>
            <a:ext cx="3810000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9"/>
          <p:cNvSpPr>
            <a:spLocks noChangeArrowheads="1"/>
          </p:cNvSpPr>
          <p:nvPr/>
        </p:nvSpPr>
        <p:spPr bwMode="auto">
          <a:xfrm>
            <a:off x="395288" y="692150"/>
            <a:ext cx="79248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r>
              <a:rPr lang="de-DE">
                <a:solidFill>
                  <a:srgbClr val="FFFFFF"/>
                </a:solidFill>
              </a:rPr>
              <a:t>Hydrocephalus and Imaging</a:t>
            </a:r>
          </a:p>
        </p:txBody>
      </p:sp>
      <p:pic>
        <p:nvPicPr>
          <p:cNvPr id="30725" name="Grafik 5" descr="NMR T1 axial0002.jpg"/>
          <p:cNvPicPr>
            <a:picLocks noChangeAspect="1"/>
          </p:cNvPicPr>
          <p:nvPr/>
        </p:nvPicPr>
        <p:blipFill>
          <a:blip r:embed="rId4" cstate="print"/>
          <a:srcRect l="21539" t="19238" r="14844" b="20703"/>
          <a:stretch>
            <a:fillRect/>
          </a:stretch>
        </p:blipFill>
        <p:spPr bwMode="auto">
          <a:xfrm>
            <a:off x="714375" y="2786063"/>
            <a:ext cx="357505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 descr="NMR T1 axial0003"/>
          <p:cNvPicPr>
            <a:picLocks noChangeAspect="1" noChangeArrowheads="1"/>
          </p:cNvPicPr>
          <p:nvPr/>
        </p:nvPicPr>
        <p:blipFill>
          <a:blip r:embed="rId3" cstate="print"/>
          <a:srcRect l="17932" t="18977" r="17932" b="18977"/>
          <a:stretch>
            <a:fillRect/>
          </a:stretch>
        </p:blipFill>
        <p:spPr bwMode="auto">
          <a:xfrm>
            <a:off x="1571625" y="1071563"/>
            <a:ext cx="4929188" cy="545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e-DE" smtClean="0"/>
              <a:t>Ideopathic </a:t>
            </a:r>
            <a:r>
              <a:rPr lang="de-DE" dirty="0" smtClean="0"/>
              <a:t>Normal </a:t>
            </a:r>
            <a:r>
              <a:rPr lang="de-DE" dirty="0" err="1" smtClean="0"/>
              <a:t>Pressure</a:t>
            </a:r>
            <a:r>
              <a:rPr lang="de-DE" dirty="0" smtClean="0"/>
              <a:t> Hydrocephalus   </a:t>
            </a:r>
            <a:r>
              <a:rPr lang="de-DE" dirty="0" err="1" smtClean="0"/>
              <a:t>iNPH</a:t>
            </a:r>
            <a:endParaRPr lang="de-DE" dirty="0" smtClean="0"/>
          </a:p>
        </p:txBody>
      </p:sp>
      <p:sp>
        <p:nvSpPr>
          <p:cNvPr id="13316" name="Rectangle 8"/>
          <p:cNvSpPr>
            <a:spLocks noChangeArrowheads="1"/>
          </p:cNvSpPr>
          <p:nvPr/>
        </p:nvSpPr>
        <p:spPr bwMode="auto">
          <a:xfrm>
            <a:off x="0" y="3902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40965" name="Text Box 3"/>
          <p:cNvSpPr txBox="1">
            <a:spLocks noChangeArrowheads="1"/>
          </p:cNvSpPr>
          <p:nvPr/>
        </p:nvSpPr>
        <p:spPr bwMode="auto">
          <a:xfrm>
            <a:off x="1571625" y="2428875"/>
            <a:ext cx="4929188" cy="2092325"/>
          </a:xfrm>
          <a:prstGeom prst="rect">
            <a:avLst/>
          </a:prstGeom>
          <a:solidFill>
            <a:schemeClr val="tx1">
              <a:lumMod val="75000"/>
              <a:lumOff val="25000"/>
              <a:alpha val="58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smtClean="0">
                <a:solidFill>
                  <a:schemeClr val="tx2">
                    <a:lumMod val="75000"/>
                  </a:schemeClr>
                </a:solidFill>
              </a:rPr>
              <a:t>Hakim-</a:t>
            </a:r>
            <a:r>
              <a:rPr lang="de-DE" dirty="0" err="1" smtClean="0">
                <a:solidFill>
                  <a:schemeClr val="tx2">
                    <a:lumMod val="75000"/>
                  </a:schemeClr>
                </a:solidFill>
              </a:rPr>
              <a:t>Triad</a:t>
            </a:r>
            <a:r>
              <a:rPr lang="de-DE" dirty="0" smtClean="0">
                <a:solidFill>
                  <a:schemeClr val="tx2">
                    <a:lumMod val="75000"/>
                  </a:schemeClr>
                </a:solidFill>
              </a:rPr>
              <a:t>:                                  </a:t>
            </a:r>
            <a:r>
              <a:rPr lang="de-DE" sz="2200" dirty="0" err="1">
                <a:solidFill>
                  <a:schemeClr val="tx2">
                    <a:lumMod val="75000"/>
                  </a:schemeClr>
                </a:solidFill>
              </a:rPr>
              <a:t>Gait</a:t>
            </a:r>
            <a:r>
              <a:rPr lang="de-DE" sz="2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2">
                    <a:lumMod val="75000"/>
                  </a:schemeClr>
                </a:solidFill>
              </a:rPr>
              <a:t>disturbance</a:t>
            </a:r>
            <a:r>
              <a:rPr lang="de-DE" sz="22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de-DE" sz="2200" dirty="0" err="1">
                <a:solidFill>
                  <a:schemeClr val="tx2">
                    <a:lumMod val="75000"/>
                  </a:schemeClr>
                </a:solidFill>
              </a:rPr>
              <a:t>Dementia</a:t>
            </a:r>
            <a:r>
              <a:rPr lang="de-DE" sz="22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de-DE" sz="2200" dirty="0" err="1">
                <a:solidFill>
                  <a:schemeClr val="tx2">
                    <a:lumMod val="75000"/>
                  </a:schemeClr>
                </a:solidFill>
              </a:rPr>
              <a:t>Incontinence</a:t>
            </a:r>
            <a:endParaRPr lang="de-DE" sz="22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Tx/>
              <a:buChar char="•"/>
              <a:defRPr/>
            </a:pPr>
            <a:endParaRPr lang="de-DE" sz="18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Tx/>
              <a:buChar char="•"/>
              <a:defRPr/>
            </a:pP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Ventricular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2">
                    <a:lumMod val="75000"/>
                  </a:schemeClr>
                </a:solidFill>
              </a:rPr>
              <a:t>enlargenment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 </a:t>
            </a:r>
          </a:p>
          <a:p>
            <a:pPr>
              <a:buFontTx/>
              <a:buChar char="•"/>
              <a:defRPr/>
            </a:pPr>
            <a:endParaRPr lang="de-DE" sz="18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Tx/>
              <a:buChar char="•"/>
              <a:defRPr/>
            </a:pP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„normaler“ ICP</a:t>
            </a:r>
          </a:p>
        </p:txBody>
      </p:sp>
      <p:sp>
        <p:nvSpPr>
          <p:cNvPr id="13318" name="Textfeld 6"/>
          <p:cNvSpPr txBox="1">
            <a:spLocks noChangeArrowheads="1"/>
          </p:cNvSpPr>
          <p:nvPr/>
        </p:nvSpPr>
        <p:spPr bwMode="auto">
          <a:xfrm>
            <a:off x="6643688" y="2857500"/>
            <a:ext cx="2500312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 typeface="Arial" charset="0"/>
              <a:buChar char="•"/>
            </a:pPr>
            <a:r>
              <a:rPr lang="de-DE" sz="2000"/>
              <a:t> clinical  evaluation</a:t>
            </a:r>
          </a:p>
          <a:p>
            <a:pPr algn="l">
              <a:buFont typeface="Arial" charset="0"/>
              <a:buChar char="•"/>
            </a:pPr>
            <a:endParaRPr lang="de-DE" sz="2000"/>
          </a:p>
          <a:p>
            <a:pPr algn="l">
              <a:buFont typeface="Arial" charset="0"/>
              <a:buChar char="•"/>
            </a:pPr>
            <a:r>
              <a:rPr lang="de-DE" sz="2000"/>
              <a:t> imaging</a:t>
            </a:r>
          </a:p>
          <a:p>
            <a:pPr algn="l">
              <a:buFont typeface="Arial" charset="0"/>
              <a:buChar char="•"/>
            </a:pPr>
            <a:endParaRPr lang="de-DE" sz="2000"/>
          </a:p>
          <a:p>
            <a:pPr algn="l">
              <a:buFont typeface="Arial" charset="0"/>
              <a:buChar char="•"/>
            </a:pPr>
            <a:r>
              <a:rPr lang="de-DE" sz="2000"/>
              <a:t> invasive diagnostics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65D8FA-A088-45DC-AB0E-A8EAE7A8FBDE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NPH  Symptoms   - Hakim Triad</a:t>
            </a:r>
          </a:p>
        </p:txBody>
      </p:sp>
      <p:sp>
        <p:nvSpPr>
          <p:cNvPr id="14339" name="Oval 3"/>
          <p:cNvSpPr>
            <a:spLocks noChangeArrowheads="1"/>
          </p:cNvSpPr>
          <p:nvPr/>
        </p:nvSpPr>
        <p:spPr bwMode="auto">
          <a:xfrm>
            <a:off x="2057400" y="1828800"/>
            <a:ext cx="3276600" cy="3200400"/>
          </a:xfrm>
          <a:prstGeom prst="ellipse">
            <a:avLst/>
          </a:prstGeom>
          <a:noFill/>
          <a:ln w="38100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4340" name="Oval 4"/>
          <p:cNvSpPr>
            <a:spLocks noChangeArrowheads="1"/>
          </p:cNvSpPr>
          <p:nvPr/>
        </p:nvSpPr>
        <p:spPr bwMode="auto">
          <a:xfrm>
            <a:off x="3429000" y="1981200"/>
            <a:ext cx="3276600" cy="3200400"/>
          </a:xfrm>
          <a:prstGeom prst="ellips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4341" name="Oval 5"/>
          <p:cNvSpPr>
            <a:spLocks noChangeArrowheads="1"/>
          </p:cNvSpPr>
          <p:nvPr/>
        </p:nvSpPr>
        <p:spPr bwMode="auto">
          <a:xfrm>
            <a:off x="2667000" y="2667000"/>
            <a:ext cx="3276600" cy="32004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FF3300"/>
              </a:solidFill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184150" y="1484313"/>
            <a:ext cx="28606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de-DE" sz="3200">
                <a:solidFill>
                  <a:srgbClr val="003399"/>
                </a:solidFill>
              </a:rPr>
              <a:t>Gait disturbance</a:t>
            </a: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1116013" y="5661025"/>
            <a:ext cx="2252662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de-DE" sz="3200">
                <a:solidFill>
                  <a:srgbClr val="FF3300"/>
                </a:solidFill>
              </a:rPr>
              <a:t>Dementia</a:t>
            </a:r>
          </a:p>
          <a:p>
            <a:pPr eaLnBrk="0" hangingPunct="0"/>
            <a:endParaRPr lang="de-DE">
              <a:solidFill>
                <a:srgbClr val="FF3300"/>
              </a:solidFill>
            </a:endParaRP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0" y="3902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6342063" y="1916113"/>
            <a:ext cx="22844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3200"/>
              <a:t>Incontinence</a:t>
            </a: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2270125" y="2555875"/>
            <a:ext cx="74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003399"/>
                </a:solidFill>
              </a:rPr>
              <a:t>11%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3794125" y="5222875"/>
            <a:ext cx="59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3300"/>
                </a:solidFill>
              </a:rPr>
              <a:t>2%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2879725" y="4079875"/>
            <a:ext cx="74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29%</a:t>
            </a:r>
          </a:p>
        </p:txBody>
      </p:sp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4200525" y="3200400"/>
            <a:ext cx="74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003300"/>
                </a:solidFill>
              </a:rPr>
              <a:t>48%</a:t>
            </a:r>
          </a:p>
        </p:txBody>
      </p:sp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4276725" y="2133600"/>
            <a:ext cx="59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7%</a:t>
            </a:r>
          </a:p>
        </p:txBody>
      </p:sp>
      <p:sp>
        <p:nvSpPr>
          <p:cNvPr id="14351" name="Rectangle 15"/>
          <p:cNvSpPr>
            <a:spLocks noChangeArrowheads="1"/>
          </p:cNvSpPr>
          <p:nvPr/>
        </p:nvSpPr>
        <p:spPr bwMode="auto">
          <a:xfrm>
            <a:off x="5562600" y="2667000"/>
            <a:ext cx="819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0,3%</a:t>
            </a: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5181600" y="4267200"/>
            <a:ext cx="59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3%</a:t>
            </a:r>
          </a:p>
        </p:txBody>
      </p:sp>
      <p:sp>
        <p:nvSpPr>
          <p:cNvPr id="14353" name="Rectangle 17"/>
          <p:cNvSpPr>
            <a:spLocks noChangeArrowheads="1"/>
          </p:cNvSpPr>
          <p:nvPr/>
        </p:nvSpPr>
        <p:spPr bwMode="auto">
          <a:xfrm>
            <a:off x="5213350" y="5929313"/>
            <a:ext cx="3930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Dauch und Zimmermann 1990</a:t>
            </a:r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Dept. of Neurosurgery, Asklepios Klinik Hamburg Altona</a:t>
            </a:r>
            <a:endParaRPr lang="de-DE"/>
          </a:p>
        </p:txBody>
      </p:sp>
      <p:sp>
        <p:nvSpPr>
          <p:cNvPr id="19" name="Foliennummernplatzhalt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6E0E74-5A2B-4086-84EC-92B2A9E7C412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sklepios">
  <a:themeElements>
    <a:clrScheme name="Asklepios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sklepio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sklepio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klepio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klepio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klepio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klepi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klepi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klepi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tandarddesign">
  <a:themeElements>
    <a:clrScheme name="1_Standarddesign 1">
      <a:dk1>
        <a:srgbClr val="000000"/>
      </a:dk1>
      <a:lt1>
        <a:srgbClr val="FFFFFF"/>
      </a:lt1>
      <a:dk2>
        <a:srgbClr val="FFEC86"/>
      </a:dk2>
      <a:lt2>
        <a:srgbClr val="FFB90F"/>
      </a:lt2>
      <a:accent1>
        <a:srgbClr val="006414"/>
      </a:accent1>
      <a:accent2>
        <a:srgbClr val="4D925B"/>
      </a:accent2>
      <a:accent3>
        <a:srgbClr val="FFFFFF"/>
      </a:accent3>
      <a:accent4>
        <a:srgbClr val="000000"/>
      </a:accent4>
      <a:accent5>
        <a:srgbClr val="AAB8AA"/>
      </a:accent5>
      <a:accent6>
        <a:srgbClr val="458452"/>
      </a:accent6>
      <a:hlink>
        <a:srgbClr val="99C1A1"/>
      </a:hlink>
      <a:folHlink>
        <a:srgbClr val="F2F9F6"/>
      </a:folHlink>
    </a:clrScheme>
    <a:fontScheme name="1_Standarddesign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Standarddesign 1">
        <a:dk1>
          <a:srgbClr val="000000"/>
        </a:dk1>
        <a:lt1>
          <a:srgbClr val="FFFFFF"/>
        </a:lt1>
        <a:dk2>
          <a:srgbClr val="FFEC86"/>
        </a:dk2>
        <a:lt2>
          <a:srgbClr val="FFB90F"/>
        </a:lt2>
        <a:accent1>
          <a:srgbClr val="006414"/>
        </a:accent1>
        <a:accent2>
          <a:srgbClr val="4D925B"/>
        </a:accent2>
        <a:accent3>
          <a:srgbClr val="FFFFFF"/>
        </a:accent3>
        <a:accent4>
          <a:srgbClr val="000000"/>
        </a:accent4>
        <a:accent5>
          <a:srgbClr val="AAB8AA"/>
        </a:accent5>
        <a:accent6>
          <a:srgbClr val="458452"/>
        </a:accent6>
        <a:hlink>
          <a:srgbClr val="99C1A1"/>
        </a:hlink>
        <a:folHlink>
          <a:srgbClr val="F2F9F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FFEC86"/>
      </a:dk2>
      <a:lt2>
        <a:srgbClr val="FFB90F"/>
      </a:lt2>
      <a:accent1>
        <a:srgbClr val="006414"/>
      </a:accent1>
      <a:accent2>
        <a:srgbClr val="4D925B"/>
      </a:accent2>
      <a:accent3>
        <a:srgbClr val="FFFFFF"/>
      </a:accent3>
      <a:accent4>
        <a:srgbClr val="000000"/>
      </a:accent4>
      <a:accent5>
        <a:srgbClr val="AAB8AA"/>
      </a:accent5>
      <a:accent6>
        <a:srgbClr val="458452"/>
      </a:accent6>
      <a:hlink>
        <a:srgbClr val="99C1A1"/>
      </a:hlink>
      <a:folHlink>
        <a:srgbClr val="F2F9F6"/>
      </a:folHlink>
    </a:clrScheme>
    <a:fontScheme name="Standarddesign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3333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accent1"/>
          </a:buClr>
          <a:buSzTx/>
          <a:buFontTx/>
          <a:buNone/>
          <a:tabLst/>
          <a:defRPr kumimoji="0" 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3333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accent1"/>
          </a:buClr>
          <a:buSzTx/>
          <a:buFontTx/>
          <a:buNone/>
          <a:tabLst/>
          <a:defRPr kumimoji="0" 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FFEC86"/>
        </a:dk2>
        <a:lt2>
          <a:srgbClr val="FFB90F"/>
        </a:lt2>
        <a:accent1>
          <a:srgbClr val="006414"/>
        </a:accent1>
        <a:accent2>
          <a:srgbClr val="4D925B"/>
        </a:accent2>
        <a:accent3>
          <a:srgbClr val="FFFFFF"/>
        </a:accent3>
        <a:accent4>
          <a:srgbClr val="000000"/>
        </a:accent4>
        <a:accent5>
          <a:srgbClr val="AAB8AA"/>
        </a:accent5>
        <a:accent6>
          <a:srgbClr val="458452"/>
        </a:accent6>
        <a:hlink>
          <a:srgbClr val="99C1A1"/>
        </a:hlink>
        <a:folHlink>
          <a:srgbClr val="F2F9F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Standarddesign">
  <a:themeElements>
    <a:clrScheme name="Standarddesign 1">
      <a:dk1>
        <a:srgbClr val="000000"/>
      </a:dk1>
      <a:lt1>
        <a:srgbClr val="FFFFFF"/>
      </a:lt1>
      <a:dk2>
        <a:srgbClr val="FFEC86"/>
      </a:dk2>
      <a:lt2>
        <a:srgbClr val="FFB90F"/>
      </a:lt2>
      <a:accent1>
        <a:srgbClr val="006414"/>
      </a:accent1>
      <a:accent2>
        <a:srgbClr val="4D925B"/>
      </a:accent2>
      <a:accent3>
        <a:srgbClr val="FFFFFF"/>
      </a:accent3>
      <a:accent4>
        <a:srgbClr val="000000"/>
      </a:accent4>
      <a:accent5>
        <a:srgbClr val="AAB8AA"/>
      </a:accent5>
      <a:accent6>
        <a:srgbClr val="458452"/>
      </a:accent6>
      <a:hlink>
        <a:srgbClr val="99C1A1"/>
      </a:hlink>
      <a:folHlink>
        <a:srgbClr val="F2F9F6"/>
      </a:folHlink>
    </a:clrScheme>
    <a:fontScheme name="Standarddesign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82800" rIns="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82800" rIns="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FFEC86"/>
        </a:dk2>
        <a:lt2>
          <a:srgbClr val="FFB90F"/>
        </a:lt2>
        <a:accent1>
          <a:srgbClr val="006414"/>
        </a:accent1>
        <a:accent2>
          <a:srgbClr val="4D925B"/>
        </a:accent2>
        <a:accent3>
          <a:srgbClr val="FFFFFF"/>
        </a:accent3>
        <a:accent4>
          <a:srgbClr val="000000"/>
        </a:accent4>
        <a:accent5>
          <a:srgbClr val="AAB8AA"/>
        </a:accent5>
        <a:accent6>
          <a:srgbClr val="458452"/>
        </a:accent6>
        <a:hlink>
          <a:srgbClr val="99C1A1"/>
        </a:hlink>
        <a:folHlink>
          <a:srgbClr val="F2F9F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1399</Words>
  <Application>Microsoft Office PowerPoint</Application>
  <PresentationFormat>Ekran Gösterisi (4:3)</PresentationFormat>
  <Paragraphs>398</Paragraphs>
  <Slides>44</Slides>
  <Notes>44</Notes>
  <HiddenSlides>0</HiddenSlides>
  <MMClips>6</MMClips>
  <ScaleCrop>false</ScaleCrop>
  <HeadingPairs>
    <vt:vector size="4" baseType="variant">
      <vt:variant>
        <vt:lpstr>Tema</vt:lpstr>
      </vt:variant>
      <vt:variant>
        <vt:i4>4</vt:i4>
      </vt:variant>
      <vt:variant>
        <vt:lpstr>Slayt Başlıkları</vt:lpstr>
      </vt:variant>
      <vt:variant>
        <vt:i4>44</vt:i4>
      </vt:variant>
    </vt:vector>
  </HeadingPairs>
  <TitlesOfParts>
    <vt:vector size="48" baseType="lpstr">
      <vt:lpstr>Asklepios</vt:lpstr>
      <vt:lpstr>2_Standarddesign</vt:lpstr>
      <vt:lpstr>Standarddesign</vt:lpstr>
      <vt:lpstr>1_Standarddesign</vt:lpstr>
      <vt:lpstr>2. Şant Okulu, Izmir</vt:lpstr>
      <vt:lpstr>Slayt 2</vt:lpstr>
      <vt:lpstr>VP– Shunt </vt:lpstr>
      <vt:lpstr>VP– Shunt</vt:lpstr>
      <vt:lpstr>VP– Shunt  </vt:lpstr>
      <vt:lpstr>Slayt 6</vt:lpstr>
      <vt:lpstr>Slayt 7</vt:lpstr>
      <vt:lpstr>Ideopathic Normal Pressure Hydrocephalus   iNPH</vt:lpstr>
      <vt:lpstr>NPH  Symptoms   - Hakim Triad</vt:lpstr>
      <vt:lpstr>NPH  - spinal tap test</vt:lpstr>
      <vt:lpstr>NPH  - spinal tap test</vt:lpstr>
      <vt:lpstr>Slayt 12</vt:lpstr>
      <vt:lpstr>Slayt 13</vt:lpstr>
      <vt:lpstr>Slayt 14</vt:lpstr>
      <vt:lpstr>Slayt 15</vt:lpstr>
      <vt:lpstr>Slayt 16</vt:lpstr>
      <vt:lpstr>ICP in vertical and horizontal position  with DP-valve</vt:lpstr>
      <vt:lpstr>resulting ICP with different valves</vt:lpstr>
      <vt:lpstr>ICP with Shuntassistant </vt:lpstr>
      <vt:lpstr>SVASONA interim analysis Shunt valves plus shunt assistant versus shunt valves alone for controlling overdrainage in idiopathic normal-pressure hydrocephalus in adults</vt:lpstr>
      <vt:lpstr>Slayt 21</vt:lpstr>
      <vt:lpstr>Svasona                                Outcome</vt:lpstr>
      <vt:lpstr>Slayt 23</vt:lpstr>
      <vt:lpstr>Slayt 24</vt:lpstr>
      <vt:lpstr>Devices against overdrainage</vt:lpstr>
      <vt:lpstr>VP– Shunt: How I do it</vt:lpstr>
      <vt:lpstr>VP_Shunt: How I do it</vt:lpstr>
      <vt:lpstr>VP_Shunt: How I do it</vt:lpstr>
      <vt:lpstr>VP_Shunt: How I do it</vt:lpstr>
      <vt:lpstr>VP_Shunt: How I do it</vt:lpstr>
      <vt:lpstr>VP_Shunt: How I do it</vt:lpstr>
      <vt:lpstr>VP_Shunt: How I do it</vt:lpstr>
      <vt:lpstr>VP_Shunt: How I do it</vt:lpstr>
      <vt:lpstr>VP_Shunt: How I do it</vt:lpstr>
      <vt:lpstr>VP_Shunt: How I do it</vt:lpstr>
      <vt:lpstr>VP_Shunt: How I do it</vt:lpstr>
      <vt:lpstr>VP– Shunt: How I do it</vt:lpstr>
      <vt:lpstr>VP– Shunt: Contraindications</vt:lpstr>
      <vt:lpstr>  </vt:lpstr>
      <vt:lpstr>  </vt:lpstr>
      <vt:lpstr>Hydrocephalustherapie heute</vt:lpstr>
      <vt:lpstr>adjusting a valve</vt:lpstr>
      <vt:lpstr>Calculation of ICP in vp-shunted patients</vt:lpstr>
      <vt:lpstr>Calculation of ICP in vp-shunted patients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Vorteile und  Nachteile hydrostatischer Ventile</dc:title>
  <dc:creator>Besitzer</dc:creator>
  <cp:lastModifiedBy>Lenovo3</cp:lastModifiedBy>
  <cp:revision>137</cp:revision>
  <dcterms:modified xsi:type="dcterms:W3CDTF">2010-11-24T09:40:39Z</dcterms:modified>
</cp:coreProperties>
</file>